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3" r:id="rId1"/>
  </p:sldMasterIdLst>
  <p:notesMasterIdLst>
    <p:notesMasterId r:id="rId19"/>
  </p:notesMasterIdLst>
  <p:handoutMasterIdLst>
    <p:handoutMasterId r:id="rId20"/>
  </p:handoutMasterIdLst>
  <p:sldIdLst>
    <p:sldId id="340" r:id="rId2"/>
    <p:sldId id="327" r:id="rId3"/>
    <p:sldId id="325" r:id="rId4"/>
    <p:sldId id="342" r:id="rId5"/>
    <p:sldId id="332" r:id="rId6"/>
    <p:sldId id="344" r:id="rId7"/>
    <p:sldId id="345" r:id="rId8"/>
    <p:sldId id="331" r:id="rId9"/>
    <p:sldId id="347" r:id="rId10"/>
    <p:sldId id="343" r:id="rId11"/>
    <p:sldId id="333" r:id="rId12"/>
    <p:sldId id="346" r:id="rId13"/>
    <p:sldId id="335" r:id="rId14"/>
    <p:sldId id="334" r:id="rId15"/>
    <p:sldId id="337" r:id="rId16"/>
    <p:sldId id="339" r:id="rId17"/>
    <p:sldId id="330" r:id="rId18"/>
  </p:sldIdLst>
  <p:sldSz cx="12192000" cy="6858000"/>
  <p:notesSz cx="6797675" cy="9926638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Bosis for Agfa Light" panose="020B0304030504040204" pitchFamily="34" charset="0"/>
      <p:regular r:id="rId25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ina Mitie Serikawa" initials="JMS" lastIdx="11" clrIdx="0">
    <p:extLst>
      <p:ext uri="{19B8F6BF-5375-455C-9EA6-DF929625EA0E}">
        <p15:presenceInfo xmlns:p15="http://schemas.microsoft.com/office/powerpoint/2012/main" userId="f262847ca6b70c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95C1"/>
    <a:srgbClr val="517FB1"/>
    <a:srgbClr val="098CAE"/>
    <a:srgbClr val="EE3224"/>
    <a:srgbClr val="E2E7E6"/>
    <a:srgbClr val="DCE3E2"/>
    <a:srgbClr val="1B304B"/>
    <a:srgbClr val="FFC403"/>
    <a:srgbClr val="5D9E98"/>
    <a:srgbClr val="177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28" autoAdjust="0"/>
    <p:restoredTop sz="94707"/>
  </p:normalViewPr>
  <p:slideViewPr>
    <p:cSldViewPr snapToGrid="0" showGuides="1">
      <p:cViewPr varScale="1">
        <p:scale>
          <a:sx n="62" d="100"/>
          <a:sy n="62" d="100"/>
        </p:scale>
        <p:origin x="6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10"/>
    </p:cViewPr>
  </p:sorterViewPr>
  <p:notesViewPr>
    <p:cSldViewPr snapToGrid="0">
      <p:cViewPr varScale="1">
        <p:scale>
          <a:sx n="47" d="100"/>
          <a:sy n="47" d="100"/>
        </p:scale>
        <p:origin x="197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72E85E5E-3556-2543-A83B-8F4BEB98C9FE}" type="datetime3">
              <a:rPr lang="en-US" smtClean="0"/>
              <a:t>16 November 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r>
              <a:rPr lang="nl-BE"/>
              <a:t>Company Confidential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AAEC8DF6-410B-4476-A9CA-9F70834278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923039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l">
              <a:defRPr sz="8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530" y="0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r">
              <a:defRPr sz="800"/>
            </a:lvl1pPr>
          </a:lstStyle>
          <a:p>
            <a:fld id="{56BED0EE-BB44-354D-B6C8-0F92707936D8}" type="datetime3">
              <a:rPr lang="en-US" smtClean="0"/>
              <a:t>16 November 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75" tIns="31487" rIns="62975" bIns="31487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42" y="4777256"/>
            <a:ext cx="5438792" cy="3908964"/>
          </a:xfrm>
          <a:prstGeom prst="rect">
            <a:avLst/>
          </a:prstGeom>
        </p:spPr>
        <p:txBody>
          <a:bodyPr vert="horz" lIns="62975" tIns="31487" rIns="62975" bIns="31487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373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l">
              <a:defRPr sz="800"/>
            </a:lvl1pPr>
          </a:lstStyle>
          <a:p>
            <a:r>
              <a:rPr lang="nl-BE"/>
              <a:t>Company Confidential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530" y="9429373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r">
              <a:defRPr sz="800"/>
            </a:lvl1pPr>
          </a:lstStyle>
          <a:p>
            <a:fld id="{B00E03ED-2B5A-4155-83DB-2DC72F9E989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3921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6BED0EE-BB44-354D-B6C8-0F92707936D8}" type="datetime3">
              <a:rPr lang="en-US" smtClean="0"/>
              <a:t>16 November 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Company Confidential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03ED-2B5A-4155-83DB-2DC72F9E989E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646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6BED0EE-BB44-354D-B6C8-0F92707936D8}" type="datetime3">
              <a:rPr lang="en-US" smtClean="0"/>
              <a:t>16 November 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Company Confidential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03ED-2B5A-4155-83DB-2DC72F9E989E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094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6BED0EE-BB44-354D-B6C8-0F92707936D8}" type="datetime3">
              <a:rPr lang="en-US" smtClean="0"/>
              <a:t>16 November 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BE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E03ED-2B5A-4155-83DB-2DC72F9E989E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769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F2402EE-E0C7-084D-A848-AB870A20A5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7626" y="1"/>
            <a:ext cx="4064374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Bosis for Agfa Light" panose="020B0304030504040204" pitchFamily="34" charset="77"/>
              </a:defRPr>
            </a:lvl1pPr>
          </a:lstStyle>
          <a:p>
            <a:r>
              <a:rPr lang="en-US" b="0" i="0" dirty="0">
                <a:latin typeface="Bosis for Agfa Light" panose="020B0304030504040204" pitchFamily="34" charset="77"/>
              </a:rPr>
              <a:t>select a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DD868F8-29E6-6145-9D0D-AE7071344FC0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0" y="0"/>
            <a:ext cx="4064374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Bosis for Agfa Light" panose="020B0304030504040204" pitchFamily="34" charset="77"/>
              </a:defRPr>
            </a:lvl1pPr>
          </a:lstStyle>
          <a:p>
            <a:r>
              <a:rPr lang="en-US" b="0" i="0" dirty="0">
                <a:latin typeface="Bosis for Agfa Light" panose="020B0304030504040204" pitchFamily="34" charset="77"/>
              </a:rPr>
              <a:t>select a picture</a:t>
            </a:r>
            <a:endParaRPr lang="en-US" dirty="0"/>
          </a:p>
        </p:txBody>
      </p:sp>
      <p:sp>
        <p:nvSpPr>
          <p:cNvPr id="12" name="Rechthoek 21">
            <a:extLst>
              <a:ext uri="{FF2B5EF4-FFF2-40B4-BE49-F238E27FC236}">
                <a16:creationId xmlns:a16="http://schemas.microsoft.com/office/drawing/2014/main" id="{2CE6F70E-00BA-6F4B-989A-580C6B51B1B9}"/>
              </a:ext>
            </a:extLst>
          </p:cNvPr>
          <p:cNvSpPr/>
          <p:nvPr userDrawn="1"/>
        </p:nvSpPr>
        <p:spPr>
          <a:xfrm>
            <a:off x="4063813" y="6716109"/>
            <a:ext cx="4063813" cy="141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8F78665-6AF6-254A-A352-A129B860D7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3252" y="3929554"/>
            <a:ext cx="4064374" cy="9144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3A57844-0176-3444-9B4B-10303297AC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63252" y="2971800"/>
            <a:ext cx="4063812" cy="9144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  <a:lvl2pPr marL="457200" indent="0">
              <a:buNone/>
              <a:defRPr b="1">
                <a:solidFill>
                  <a:schemeClr val="accent1"/>
                </a:solidFill>
              </a:defRPr>
            </a:lvl2pPr>
            <a:lvl3pPr marL="914400" indent="0">
              <a:buNone/>
              <a:defRPr b="1">
                <a:solidFill>
                  <a:schemeClr val="accent1"/>
                </a:solidFill>
              </a:defRPr>
            </a:lvl3pPr>
            <a:lvl4pPr marL="1371600" indent="0">
              <a:buNone/>
              <a:defRPr b="1">
                <a:solidFill>
                  <a:schemeClr val="accent1"/>
                </a:solidFill>
              </a:defRPr>
            </a:lvl4pPr>
            <a:lvl5pPr marL="1828800" indent="0"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56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Grey - no logo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6C19476-94A3-244C-8D97-D5FF6AFE8022}"/>
              </a:ext>
            </a:extLst>
          </p:cNvPr>
          <p:cNvSpPr/>
          <p:nvPr userDrawn="1"/>
        </p:nvSpPr>
        <p:spPr>
          <a:xfrm>
            <a:off x="-12387" y="1129358"/>
            <a:ext cx="4479237" cy="57286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52B22-5C7F-C242-99D8-89CDB6CB5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02"/>
            <a:ext cx="12191440" cy="701731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>
              <a:defRPr sz="3200" b="1" i="0" cap="none" spc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379CE-3FE0-E64E-9824-26405FC31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931" y="1617985"/>
            <a:ext cx="6651322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 sz="1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itchFamily="2" charset="2"/>
              <a:buChar char="§"/>
              <a:defRPr sz="14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00250" indent="-171450">
              <a:buClr>
                <a:schemeClr val="tx2"/>
              </a:buClr>
              <a:buFont typeface="Wingdings" pitchFamily="2" charset="2"/>
              <a:buChar char="§"/>
              <a:defRPr sz="11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AB664-4186-E94C-B202-CD332B4CF0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7747" y="2299549"/>
            <a:ext cx="3487024" cy="357705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Wingdings" pitchFamily="2" charset="2"/>
              <a:buNone/>
              <a:defRPr sz="20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Clr>
                <a:schemeClr val="accent2"/>
              </a:buClr>
              <a:buFont typeface="Wingdings" pitchFamily="2" charset="2"/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Clr>
                <a:schemeClr val="tx2"/>
              </a:buClr>
              <a:buFont typeface="Wingdings" pitchFamily="2" charset="2"/>
              <a:buNone/>
              <a:defRPr sz="1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Clr>
                <a:schemeClr val="tx2"/>
              </a:buClr>
              <a:buFont typeface="Wingdings" pitchFamily="2" charset="2"/>
              <a:buNone/>
              <a:defRPr sz="14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Clr>
                <a:schemeClr val="tx2"/>
              </a:buClr>
              <a:buFont typeface="Wingdings" pitchFamily="2" charset="2"/>
              <a:buNone/>
              <a:defRPr sz="11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60E1F4-9E51-624B-BD35-F1F54E14CD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747" y="1617985"/>
            <a:ext cx="3518628" cy="537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4062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- no logo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2B22-5C7F-C242-99D8-89CDB6CB5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02"/>
            <a:ext cx="12191440" cy="701731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>
              <a:defRPr sz="3200" b="1" i="0" cap="none" spc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AB664-4186-E94C-B202-CD332B4CF0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7747" y="2299549"/>
            <a:ext cx="11283436" cy="416751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Wingdings" pitchFamily="2" charset="2"/>
              <a:buNone/>
              <a:defRPr sz="20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Clr>
                <a:schemeClr val="accent2"/>
              </a:buClr>
              <a:buFont typeface="Wingdings" pitchFamily="2" charset="2"/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Clr>
                <a:schemeClr val="tx2"/>
              </a:buClr>
              <a:buFont typeface="Wingdings" pitchFamily="2" charset="2"/>
              <a:buNone/>
              <a:defRPr sz="1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Clr>
                <a:schemeClr val="tx2"/>
              </a:buClr>
              <a:buFont typeface="Wingdings" pitchFamily="2" charset="2"/>
              <a:buNone/>
              <a:defRPr sz="14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Clr>
                <a:schemeClr val="tx2"/>
              </a:buClr>
              <a:buFont typeface="Wingdings" pitchFamily="2" charset="2"/>
              <a:buNone/>
              <a:defRPr sz="11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60E1F4-9E51-624B-BD35-F1F54E14CD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746" y="1617985"/>
            <a:ext cx="11283437" cy="537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2681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-  - no logo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F2402EE-E0C7-084D-A848-AB870A20A5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77163" y="1128713"/>
            <a:ext cx="4414837" cy="572928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Bosis for Agfa Light" panose="020B0304030504040204" pitchFamily="34" charset="77"/>
              </a:defRPr>
            </a:lvl1pPr>
          </a:lstStyle>
          <a:p>
            <a:r>
              <a:rPr lang="en-US" b="0" i="0" dirty="0">
                <a:latin typeface="Bosis for Agfa Light" panose="020B0304030504040204" pitchFamily="34" charset="77"/>
              </a:rPr>
              <a:t>select a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A90CCD-CB30-E542-8265-3A1E51EC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02"/>
            <a:ext cx="12191440" cy="701731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>
              <a:defRPr sz="3200" b="1" i="0" cap="none" spc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0FC26E-B383-1941-80C0-77A189064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34" y="2279060"/>
            <a:ext cx="6651322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 sz="1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itchFamily="2" charset="2"/>
              <a:buChar char="§"/>
              <a:defRPr sz="14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00250" indent="-171450">
              <a:buClr>
                <a:schemeClr val="tx2"/>
              </a:buClr>
              <a:buFont typeface="Wingdings" pitchFamily="2" charset="2"/>
              <a:buChar char="§"/>
              <a:defRPr sz="11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FBB880C4-D7F5-F047-8EE0-E7C7E4A841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7434" y="1617985"/>
            <a:ext cx="6651322" cy="537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9068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icture - no logo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F2402EE-E0C7-084D-A848-AB870A20A5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128713"/>
            <a:ext cx="12192000" cy="572928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Bosis for Agfa Light" panose="020B0304030504040204" pitchFamily="34" charset="77"/>
              </a:defRPr>
            </a:lvl1pPr>
          </a:lstStyle>
          <a:p>
            <a:r>
              <a:rPr lang="en-US" b="0" i="0" dirty="0">
                <a:latin typeface="Bosis for Agfa Light" panose="020B0304030504040204" pitchFamily="34" charset="77"/>
              </a:rPr>
              <a:t>select a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A90CCD-CB30-E542-8265-3A1E51EC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02"/>
            <a:ext cx="12191440" cy="701731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>
              <a:defRPr sz="3200" b="1" i="0" cap="none" spc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97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Grey - logo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6C19476-94A3-244C-8D97-D5FF6AFE8022}"/>
              </a:ext>
            </a:extLst>
          </p:cNvPr>
          <p:cNvSpPr/>
          <p:nvPr userDrawn="1"/>
        </p:nvSpPr>
        <p:spPr>
          <a:xfrm>
            <a:off x="-12387" y="1129358"/>
            <a:ext cx="4479237" cy="57286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52B22-5C7F-C242-99D8-89CDB6CB5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02"/>
            <a:ext cx="12191440" cy="701731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>
              <a:defRPr sz="3200" b="1" i="0" cap="none" spc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379CE-3FE0-E64E-9824-26405FC31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931" y="1617985"/>
            <a:ext cx="6651322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 sz="1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itchFamily="2" charset="2"/>
              <a:buChar char="§"/>
              <a:defRPr sz="14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00250" indent="-171450">
              <a:buClr>
                <a:schemeClr val="tx2"/>
              </a:buClr>
              <a:buFont typeface="Wingdings" pitchFamily="2" charset="2"/>
              <a:buChar char="§"/>
              <a:defRPr sz="11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AB664-4186-E94C-B202-CD332B4CF0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7747" y="2299549"/>
            <a:ext cx="3487024" cy="357705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Wingdings" pitchFamily="2" charset="2"/>
              <a:buNone/>
              <a:defRPr sz="20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Clr>
                <a:schemeClr val="accent2"/>
              </a:buClr>
              <a:buFont typeface="Wingdings" pitchFamily="2" charset="2"/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Clr>
                <a:schemeClr val="tx2"/>
              </a:buClr>
              <a:buFont typeface="Wingdings" pitchFamily="2" charset="2"/>
              <a:buNone/>
              <a:defRPr sz="1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Clr>
                <a:schemeClr val="tx2"/>
              </a:buClr>
              <a:buFont typeface="Wingdings" pitchFamily="2" charset="2"/>
              <a:buNone/>
              <a:defRPr sz="14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Clr>
                <a:schemeClr val="tx2"/>
              </a:buClr>
              <a:buFont typeface="Wingdings" pitchFamily="2" charset="2"/>
              <a:buNone/>
              <a:defRPr sz="11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60E1F4-9E51-624B-BD35-F1F54E14CD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747" y="1617985"/>
            <a:ext cx="3518628" cy="537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D757E4B-4773-7142-A6DE-2C84E9FDC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748" y="6356350"/>
            <a:ext cx="1348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EAC5AFC-6807-1C4B-9198-34903211A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46346" y="6356350"/>
            <a:ext cx="8967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Company Confidential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B2BE935-F494-0348-892D-58861E118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411" y="6606281"/>
            <a:ext cx="878589" cy="265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0A760-7765-8C4C-8CCA-719629CA92EB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9891738-4743-BB44-875A-C73BECF106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1835" y="6386996"/>
            <a:ext cx="926407" cy="2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- logo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2B22-5C7F-C242-99D8-89CDB6CB5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02"/>
            <a:ext cx="12191440" cy="701731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>
              <a:defRPr sz="3200" b="1" i="0" cap="none" spc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AB664-4186-E94C-B202-CD332B4CF0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7747" y="2299549"/>
            <a:ext cx="11283436" cy="400669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Wingdings" pitchFamily="2" charset="2"/>
              <a:buNone/>
              <a:defRPr sz="20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Clr>
                <a:schemeClr val="accent2"/>
              </a:buClr>
              <a:buFont typeface="Wingdings" pitchFamily="2" charset="2"/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Clr>
                <a:schemeClr val="tx2"/>
              </a:buClr>
              <a:buFont typeface="Wingdings" pitchFamily="2" charset="2"/>
              <a:buNone/>
              <a:defRPr sz="1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Clr>
                <a:schemeClr val="tx2"/>
              </a:buClr>
              <a:buFont typeface="Wingdings" pitchFamily="2" charset="2"/>
              <a:buNone/>
              <a:defRPr sz="14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Clr>
                <a:schemeClr val="tx2"/>
              </a:buClr>
              <a:buFont typeface="Wingdings" pitchFamily="2" charset="2"/>
              <a:buNone/>
              <a:defRPr sz="11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60E1F4-9E51-624B-BD35-F1F54E14CD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746" y="1617985"/>
            <a:ext cx="11283437" cy="537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A1F44A2-AF58-FD45-BAE8-1FCA99894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748" y="6356350"/>
            <a:ext cx="1348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94BE077-8AD2-1243-AB99-5ACBE20F5A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46346" y="6356350"/>
            <a:ext cx="8967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Company Confidential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3B9E8B2-0DF8-E249-B957-32C5BB3F5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411" y="6606281"/>
            <a:ext cx="878589" cy="265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0A760-7765-8C4C-8CCA-719629CA92EB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EB36A-D666-2046-9FF8-117632B00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1835" y="6386996"/>
            <a:ext cx="926407" cy="2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2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- logo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F2402EE-E0C7-084D-A848-AB870A20A5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77163" y="1128713"/>
            <a:ext cx="4414837" cy="572928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Bosis for Agfa Light" panose="020B0304030504040204" pitchFamily="34" charset="77"/>
              </a:defRPr>
            </a:lvl1pPr>
          </a:lstStyle>
          <a:p>
            <a:r>
              <a:rPr lang="en-US" b="0" i="0" dirty="0">
                <a:latin typeface="Bosis for Agfa Light" panose="020B0304030504040204" pitchFamily="34" charset="77"/>
              </a:rPr>
              <a:t>select a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A90CCD-CB30-E542-8265-3A1E51EC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02"/>
            <a:ext cx="12191440" cy="701731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>
              <a:defRPr sz="3200" b="1" i="0" cap="none" spc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0FC26E-B383-1941-80C0-77A189064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34" y="2279060"/>
            <a:ext cx="6651322" cy="394076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 sz="1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itchFamily="2" charset="2"/>
              <a:buChar char="§"/>
              <a:defRPr sz="14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00250" indent="-171450">
              <a:buClr>
                <a:schemeClr val="tx2"/>
              </a:buClr>
              <a:buFont typeface="Wingdings" pitchFamily="2" charset="2"/>
              <a:buChar char="§"/>
              <a:defRPr sz="11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FBB880C4-D7F5-F047-8EE0-E7C7E4A841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7434" y="1617985"/>
            <a:ext cx="6651322" cy="537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C4ABDAE-8035-F047-9B5B-CC4FC5D95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748" y="6356350"/>
            <a:ext cx="1348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7862465-7B58-CD44-91C4-64B602F90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46346" y="6356350"/>
            <a:ext cx="8967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Company Confidential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62EBC71-2123-614A-BC80-C7CEF0EAE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411" y="6606281"/>
            <a:ext cx="878589" cy="265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0A760-7765-8C4C-8CCA-719629CA92EB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9657001-3043-BE47-954E-F29015EA78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1835" y="6386996"/>
            <a:ext cx="926407" cy="2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5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icture - logo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A90CCD-CB30-E542-8265-3A1E51EC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02"/>
            <a:ext cx="12191440" cy="701731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>
              <a:defRPr sz="3200" b="1" i="0" cap="none" spc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A6DBA2-B718-264B-946A-57683BBB7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748" y="6356350"/>
            <a:ext cx="1348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13E0B7-C6A3-B44E-A406-413BAE3E7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46346" y="6356350"/>
            <a:ext cx="8967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Company Confidential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4B5F401-F70C-9441-A056-9FFA70D9C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411" y="6606281"/>
            <a:ext cx="878589" cy="265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0A760-7765-8C4C-8CCA-719629CA92EB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3FA319-DCF3-044C-9116-DC0E22E189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1835" y="6386996"/>
            <a:ext cx="926407" cy="2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8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5" r:id="rId2"/>
    <p:sldLayoutId id="2147483678" r:id="rId3"/>
    <p:sldLayoutId id="2147483676" r:id="rId4"/>
    <p:sldLayoutId id="2147483677" r:id="rId5"/>
    <p:sldLayoutId id="2147483679" r:id="rId6"/>
    <p:sldLayoutId id="2147483683" r:id="rId7"/>
    <p:sldLayoutId id="2147483681" r:id="rId8"/>
    <p:sldLayoutId id="2147483682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348" y="30811"/>
            <a:ext cx="5890983" cy="67467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E94B35-D071-EE4C-A1E8-12E1FFD69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102B0C-FB5C-B442-AA42-D9D0EDFEFBAA}"/>
              </a:ext>
            </a:extLst>
          </p:cNvPr>
          <p:cNvSpPr/>
          <p:nvPr/>
        </p:nvSpPr>
        <p:spPr>
          <a:xfrm>
            <a:off x="0" y="2930418"/>
            <a:ext cx="5596922" cy="228337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kstvak 12">
            <a:extLst>
              <a:ext uri="{FF2B5EF4-FFF2-40B4-BE49-F238E27FC236}">
                <a16:creationId xmlns:a16="http://schemas.microsoft.com/office/drawing/2014/main" id="{BE2118C3-D6B5-934C-9D59-CAFCBAF60EE8}"/>
              </a:ext>
            </a:extLst>
          </p:cNvPr>
          <p:cNvSpPr txBox="1"/>
          <p:nvPr/>
        </p:nvSpPr>
        <p:spPr>
          <a:xfrm>
            <a:off x="468556" y="2930418"/>
            <a:ext cx="4888910" cy="14157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BE" sz="11000" dirty="0">
                <a:solidFill>
                  <a:schemeClr val="bg1"/>
                </a:solidFill>
              </a:rPr>
              <a:t>DR </a:t>
            </a:r>
            <a:r>
              <a:rPr lang="nl-BE" sz="11000" dirty="0" smtClean="0">
                <a:solidFill>
                  <a:schemeClr val="bg1"/>
                </a:solidFill>
              </a:rPr>
              <a:t>800 </a:t>
            </a:r>
            <a:endParaRPr lang="en-US" sz="11000" dirty="0">
              <a:solidFill>
                <a:schemeClr val="bg1"/>
              </a:solidFill>
            </a:endParaRPr>
          </a:p>
        </p:txBody>
      </p:sp>
      <p:sp>
        <p:nvSpPr>
          <p:cNvPr id="16" name="Tekstvak 12">
            <a:extLst>
              <a:ext uri="{FF2B5EF4-FFF2-40B4-BE49-F238E27FC236}">
                <a16:creationId xmlns:a16="http://schemas.microsoft.com/office/drawing/2014/main" id="{11EE5332-66CC-C546-91BB-4180B7D78851}"/>
              </a:ext>
            </a:extLst>
          </p:cNvPr>
          <p:cNvSpPr txBox="1"/>
          <p:nvPr/>
        </p:nvSpPr>
        <p:spPr>
          <a:xfrm>
            <a:off x="546932" y="4384681"/>
            <a:ext cx="5049990" cy="641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DIGITAL IMAGING MULTI-TOOL</a:t>
            </a:r>
          </a:p>
        </p:txBody>
      </p:sp>
      <p:sp>
        <p:nvSpPr>
          <p:cNvPr id="3" name="Rechthoek 2"/>
          <p:cNvSpPr/>
          <p:nvPr/>
        </p:nvSpPr>
        <p:spPr>
          <a:xfrm>
            <a:off x="3817848" y="5522672"/>
            <a:ext cx="3323303" cy="1348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hoek 3"/>
          <p:cNvSpPr/>
          <p:nvPr/>
        </p:nvSpPr>
        <p:spPr>
          <a:xfrm>
            <a:off x="3893574" y="6624275"/>
            <a:ext cx="4306529" cy="233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5D36F-623F-D44D-9280-7D199AE9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7602"/>
            <a:ext cx="12191999" cy="70173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Workflow focused design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Tekstvak 1">
            <a:extLst>
              <a:ext uri="{FF2B5EF4-FFF2-40B4-BE49-F238E27FC236}">
                <a16:creationId xmlns:a16="http://schemas.microsoft.com/office/drawing/2014/main" id="{FBC8E273-E3B5-7E44-9245-FF39753F1542}"/>
              </a:ext>
            </a:extLst>
          </p:cNvPr>
          <p:cNvSpPr txBox="1"/>
          <p:nvPr/>
        </p:nvSpPr>
        <p:spPr>
          <a:xfrm>
            <a:off x="6874052" y="2226979"/>
            <a:ext cx="4969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accent1"/>
                </a:solidFill>
              </a:rPr>
              <a:t>SmartRotate</a:t>
            </a:r>
            <a:r>
              <a:rPr lang="en-US" sz="2000" dirty="0" smtClean="0"/>
              <a:t> brings Artificial intelligence to your digital equipment at the point of care. Every image is presented ready for viewing, directly and automatically.</a:t>
            </a:r>
            <a:endParaRPr lang="en-US" sz="2000" dirty="0" smtClean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 err="1" smtClean="0">
                <a:solidFill>
                  <a:schemeClr val="accent1"/>
                </a:solidFill>
              </a:rPr>
              <a:t>RaySense</a:t>
            </a:r>
            <a:r>
              <a:rPr lang="nl-BE" sz="2000" dirty="0" smtClean="0"/>
              <a:t>: </a:t>
            </a:r>
            <a:r>
              <a:rPr lang="nl-BE" sz="2000" dirty="0" err="1" smtClean="0"/>
              <a:t>integrate</a:t>
            </a:r>
            <a:r>
              <a:rPr lang="nl-BE" sz="2000" dirty="0" smtClean="0"/>
              <a:t> auto-</a:t>
            </a:r>
            <a:r>
              <a:rPr lang="nl-BE" sz="2000" dirty="0" err="1" smtClean="0"/>
              <a:t>switching</a:t>
            </a:r>
            <a:r>
              <a:rPr lang="nl-BE" sz="2000" dirty="0" smtClean="0"/>
              <a:t> anti-</a:t>
            </a:r>
            <a:r>
              <a:rPr lang="nl-BE" sz="2000" dirty="0" err="1" smtClean="0"/>
              <a:t>scatter</a:t>
            </a:r>
            <a:r>
              <a:rPr lang="nl-BE" sz="2000" dirty="0" smtClean="0"/>
              <a:t> </a:t>
            </a:r>
            <a:r>
              <a:rPr lang="nl-BE" sz="2000" dirty="0" err="1" smtClean="0"/>
              <a:t>grid</a:t>
            </a:r>
            <a:r>
              <a:rPr lang="nl-BE" sz="2000" dirty="0" smtClean="0"/>
              <a:t> ( </a:t>
            </a:r>
            <a:r>
              <a:rPr lang="nl-BE" sz="2000" dirty="0" err="1" smtClean="0"/>
              <a:t>optional</a:t>
            </a:r>
            <a:r>
              <a:rPr lang="nl-BE" sz="2000" dirty="0" smtClean="0"/>
              <a:t>)</a:t>
            </a:r>
            <a:endParaRPr lang="nl-BE" sz="20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C69A6-44EA-8746-B4D4-DE4E36836970}"/>
              </a:ext>
            </a:extLst>
          </p:cNvPr>
          <p:cNvCxnSpPr>
            <a:cxnSpLocks/>
          </p:cNvCxnSpPr>
          <p:nvPr/>
        </p:nvCxnSpPr>
        <p:spPr>
          <a:xfrm>
            <a:off x="0" y="1114097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390EC9A-B910-4F47-8176-65872788CA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1744"/>
            <a:ext cx="6874052" cy="275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9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123" y="1128713"/>
            <a:ext cx="3844875" cy="57292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075D36F-623F-D44D-9280-7D199AE9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7602"/>
            <a:ext cx="12191999" cy="701731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Patient Care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Tekstvak 1">
            <a:extLst>
              <a:ext uri="{FF2B5EF4-FFF2-40B4-BE49-F238E27FC236}">
                <a16:creationId xmlns:a16="http://schemas.microsoft.com/office/drawing/2014/main" id="{FBC8E273-E3B5-7E44-9245-FF39753F1542}"/>
              </a:ext>
            </a:extLst>
          </p:cNvPr>
          <p:cNvSpPr txBox="1"/>
          <p:nvPr/>
        </p:nvSpPr>
        <p:spPr>
          <a:xfrm>
            <a:off x="608378" y="1372346"/>
            <a:ext cx="70786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095C1"/>
              </a:buClr>
              <a:buSzPct val="75000"/>
            </a:pPr>
            <a:r>
              <a:rPr lang="nl-BE" sz="2000" b="1" dirty="0" err="1" smtClean="0"/>
              <a:t>Patient</a:t>
            </a:r>
            <a:r>
              <a:rPr lang="nl-BE" sz="2000" b="1" dirty="0" smtClean="0"/>
              <a:t>-side &amp; remote </a:t>
            </a:r>
            <a:r>
              <a:rPr lang="nl-BE" sz="2000" b="1" dirty="0" err="1" smtClean="0"/>
              <a:t>controlled</a:t>
            </a:r>
            <a:r>
              <a:rPr lang="nl-BE" sz="2000" b="1" dirty="0" smtClean="0"/>
              <a:t> R&amp;F</a:t>
            </a:r>
          </a:p>
          <a:p>
            <a:pPr>
              <a:buClr>
                <a:srgbClr val="6095C1"/>
              </a:buClr>
              <a:buSzPct val="75000"/>
            </a:pPr>
            <a:endParaRPr lang="en-US" sz="2000" dirty="0" smtClean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>
                <a:solidFill>
                  <a:schemeClr val="accent1"/>
                </a:solidFill>
              </a:rPr>
              <a:t>Robust weight capabilities</a:t>
            </a:r>
            <a:r>
              <a:rPr lang="en-US" sz="2000" dirty="0"/>
              <a:t>, for patient loads </a:t>
            </a:r>
            <a:r>
              <a:rPr lang="en-US" sz="2000" dirty="0" smtClean="0"/>
              <a:t>of up </a:t>
            </a:r>
            <a:r>
              <a:rPr lang="en-US" sz="2000" dirty="0"/>
              <a:t>to 265 kg (507 </a:t>
            </a:r>
            <a:r>
              <a:rPr lang="en-US" sz="2000" dirty="0" err="1"/>
              <a:t>lbs</a:t>
            </a:r>
            <a:r>
              <a:rPr lang="en-US" sz="2000" dirty="0"/>
              <a:t>) with full functionality, </a:t>
            </a:r>
            <a:r>
              <a:rPr lang="en-US" sz="2000" dirty="0" smtClean="0"/>
              <a:t>and 320 </a:t>
            </a:r>
            <a:r>
              <a:rPr lang="en-US" sz="2000" dirty="0"/>
              <a:t>kg (705 </a:t>
            </a:r>
            <a:r>
              <a:rPr lang="en-US" sz="2000" dirty="0" err="1"/>
              <a:t>lbs</a:t>
            </a:r>
            <a:r>
              <a:rPr lang="en-US" sz="2000" dirty="0"/>
              <a:t>) with limited </a:t>
            </a:r>
            <a:r>
              <a:rPr lang="en-US" sz="2000" dirty="0" smtClean="0"/>
              <a:t>functionality.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 smtClean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</a:rPr>
              <a:t>Simplified </a:t>
            </a:r>
            <a:r>
              <a:rPr lang="en-US" sz="2000" dirty="0">
                <a:solidFill>
                  <a:schemeClr val="accent1"/>
                </a:solidFill>
              </a:rPr>
              <a:t>access</a:t>
            </a:r>
            <a:r>
              <a:rPr lang="en-US" sz="2000" dirty="0"/>
              <a:t>, even for patients with limited mobility thanks to the smooth motorized table and low height adjustment </a:t>
            </a:r>
            <a:r>
              <a:rPr lang="en-US" sz="2000" dirty="0" smtClean="0"/>
              <a:t>capability</a:t>
            </a:r>
            <a:r>
              <a:rPr lang="en-US" sz="2000" dirty="0"/>
              <a:t>.</a:t>
            </a:r>
            <a:endParaRPr lang="en-US" sz="2000" dirty="0" smtClean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</a:rPr>
              <a:t>Effortless patient transfer </a:t>
            </a:r>
            <a:r>
              <a:rPr lang="en-US" sz="2000" dirty="0"/>
              <a:t>from stretcher or bed, with clear access to a 120-cm section of the </a:t>
            </a:r>
            <a:r>
              <a:rPr lang="en-US" sz="2000" dirty="0" smtClean="0"/>
              <a:t>table.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sz="2000" dirty="0"/>
              <a:t>Maximum operator and patient comfort, with </a:t>
            </a:r>
            <a:r>
              <a:rPr lang="en-US" sz="2000" dirty="0">
                <a:solidFill>
                  <a:schemeClr val="accent1"/>
                </a:solidFill>
              </a:rPr>
              <a:t>fast, robust and smooth table movements</a:t>
            </a:r>
            <a:r>
              <a:rPr lang="en-US" sz="2000" dirty="0"/>
              <a:t>. The table can be titled +90%/-90% for standing exams, optimal positioning, and more</a:t>
            </a:r>
            <a:r>
              <a:rPr lang="en-US" sz="2000" dirty="0" smtClean="0"/>
              <a:t>.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>
              <a:buClr>
                <a:srgbClr val="6095C1"/>
              </a:buClr>
              <a:buSzPct val="75000"/>
            </a:pPr>
            <a:r>
              <a:rPr lang="nl-BE" sz="2000" dirty="0" smtClean="0"/>
              <a:t> </a:t>
            </a:r>
            <a:endParaRPr lang="nl-BE" sz="20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C69A6-44EA-8746-B4D4-DE4E36836970}"/>
              </a:ext>
            </a:extLst>
          </p:cNvPr>
          <p:cNvCxnSpPr>
            <a:cxnSpLocks/>
          </p:cNvCxnSpPr>
          <p:nvPr/>
        </p:nvCxnSpPr>
        <p:spPr>
          <a:xfrm>
            <a:off x="0" y="1114097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E01A625-1010-0A48-B17F-6EFF3D25EC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  <p:sp>
        <p:nvSpPr>
          <p:cNvPr id="13" name="Tekstvak 1">
            <a:extLst>
              <a:ext uri="{FF2B5EF4-FFF2-40B4-BE49-F238E27FC236}">
                <a16:creationId xmlns:a16="http://schemas.microsoft.com/office/drawing/2014/main" id="{05FAFC93-5199-7C4B-9416-3238DE97A2FE}"/>
              </a:ext>
            </a:extLst>
          </p:cNvPr>
          <p:cNvSpPr txBox="1"/>
          <p:nvPr/>
        </p:nvSpPr>
        <p:spPr>
          <a:xfrm>
            <a:off x="7165539" y="5374571"/>
            <a:ext cx="200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095C1"/>
              </a:buClr>
              <a:buSzPct val="75000"/>
            </a:pPr>
            <a:endParaRPr lang="nl-BE" dirty="0">
              <a:solidFill>
                <a:srgbClr val="6095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2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5D36F-623F-D44D-9280-7D199AE9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7602"/>
            <a:ext cx="12191999" cy="701731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Patient Care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Tekstvak 1">
            <a:extLst>
              <a:ext uri="{FF2B5EF4-FFF2-40B4-BE49-F238E27FC236}">
                <a16:creationId xmlns:a16="http://schemas.microsoft.com/office/drawing/2014/main" id="{FBC8E273-E3B5-7E44-9245-FF39753F1542}"/>
              </a:ext>
            </a:extLst>
          </p:cNvPr>
          <p:cNvSpPr txBox="1"/>
          <p:nvPr/>
        </p:nvSpPr>
        <p:spPr>
          <a:xfrm>
            <a:off x="716533" y="1334539"/>
            <a:ext cx="70786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/>
              <a:t>For patient care, use in-room, </a:t>
            </a:r>
            <a:r>
              <a:rPr lang="en-US" sz="2000" dirty="0">
                <a:solidFill>
                  <a:schemeClr val="accent1"/>
                </a:solidFill>
              </a:rPr>
              <a:t>table side controls or the wireless in-room remote console</a:t>
            </a:r>
            <a:r>
              <a:rPr lang="en-US" sz="2000" dirty="0"/>
              <a:t>, together with the in room MUSICA station giving you full control of all parameters</a:t>
            </a:r>
            <a:endParaRPr lang="nl-BE" sz="2000" dirty="0"/>
          </a:p>
          <a:p>
            <a:pPr>
              <a:buClr>
                <a:srgbClr val="6095C1"/>
              </a:buClr>
              <a:buSzPct val="75000"/>
            </a:pPr>
            <a:endParaRPr lang="en-US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Lateral arm rest for the table</a:t>
            </a:r>
            <a:r>
              <a:rPr lang="en-US" sz="2000" dirty="0" smtClean="0"/>
              <a:t>, more comfortable and better positioning of patients during lateral </a:t>
            </a:r>
            <a:r>
              <a:rPr lang="en-US" sz="2000" dirty="0" err="1" smtClean="0"/>
              <a:t>expostions</a:t>
            </a:r>
            <a:r>
              <a:rPr lang="en-US" sz="2000" dirty="0" smtClean="0"/>
              <a:t>,  gives patient confidence while being lifted on the footrest.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 smtClean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</a:rPr>
              <a:t>Wireless foot pedal</a:t>
            </a:r>
            <a:r>
              <a:rPr lang="en-US" sz="2000" dirty="0" smtClean="0"/>
              <a:t>, more flexibility allowing the positioning at any place during procedures</a:t>
            </a:r>
          </a:p>
          <a:p>
            <a:pPr>
              <a:buClr>
                <a:srgbClr val="6095C1"/>
              </a:buClr>
              <a:buSzPct val="75000"/>
            </a:pPr>
            <a:r>
              <a:rPr lang="nl-BE" sz="2000" dirty="0" smtClean="0"/>
              <a:t> </a:t>
            </a:r>
            <a:endParaRPr lang="nl-BE" sz="20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C69A6-44EA-8746-B4D4-DE4E36836970}"/>
              </a:ext>
            </a:extLst>
          </p:cNvPr>
          <p:cNvCxnSpPr>
            <a:cxnSpLocks/>
          </p:cNvCxnSpPr>
          <p:nvPr/>
        </p:nvCxnSpPr>
        <p:spPr>
          <a:xfrm>
            <a:off x="0" y="1114097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E01A625-1010-0A48-B17F-6EFF3D25EC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  <p:sp>
        <p:nvSpPr>
          <p:cNvPr id="13" name="Tekstvak 1">
            <a:extLst>
              <a:ext uri="{FF2B5EF4-FFF2-40B4-BE49-F238E27FC236}">
                <a16:creationId xmlns:a16="http://schemas.microsoft.com/office/drawing/2014/main" id="{05FAFC93-5199-7C4B-9416-3238DE97A2FE}"/>
              </a:ext>
            </a:extLst>
          </p:cNvPr>
          <p:cNvSpPr txBox="1"/>
          <p:nvPr/>
        </p:nvSpPr>
        <p:spPr>
          <a:xfrm>
            <a:off x="7165539" y="5374571"/>
            <a:ext cx="200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095C1"/>
              </a:buClr>
              <a:buSzPct val="75000"/>
            </a:pPr>
            <a:endParaRPr lang="nl-BE" dirty="0">
              <a:solidFill>
                <a:srgbClr val="6095C1"/>
              </a:solidFill>
            </a:endParaRPr>
          </a:p>
        </p:txBody>
      </p:sp>
      <p:grpSp>
        <p:nvGrpSpPr>
          <p:cNvPr id="8" name="Agrupar 38"/>
          <p:cNvGrpSpPr/>
          <p:nvPr/>
        </p:nvGrpSpPr>
        <p:grpSpPr>
          <a:xfrm>
            <a:off x="8295370" y="1350635"/>
            <a:ext cx="3463617" cy="2174751"/>
            <a:chOff x="5361295" y="3166697"/>
            <a:chExt cx="3072732" cy="18883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Imagem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4200" y="3166697"/>
              <a:ext cx="1435564" cy="1888363"/>
            </a:xfrm>
            <a:prstGeom prst="rect">
              <a:avLst/>
            </a:prstGeom>
          </p:spPr>
        </p:pic>
        <p:sp>
          <p:nvSpPr>
            <p:cNvPr id="10" name="Elipse 29"/>
            <p:cNvSpPr/>
            <p:nvPr/>
          </p:nvSpPr>
          <p:spPr>
            <a:xfrm rot="1718683">
              <a:off x="5361295" y="3757627"/>
              <a:ext cx="1346375" cy="73222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Imagem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7755" y="3166697"/>
              <a:ext cx="1416272" cy="18883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Elipse 33"/>
            <p:cNvSpPr/>
            <p:nvPr/>
          </p:nvSpPr>
          <p:spPr>
            <a:xfrm rot="5400000">
              <a:off x="6969438" y="3590474"/>
              <a:ext cx="1811569" cy="1117608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4630" y="3725410"/>
            <a:ext cx="2927294" cy="20184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5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5D36F-623F-D44D-9280-7D199AE9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7602"/>
            <a:ext cx="12191999" cy="701731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Make Dose matter….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Tekstvak 1">
            <a:extLst>
              <a:ext uri="{FF2B5EF4-FFF2-40B4-BE49-F238E27FC236}">
                <a16:creationId xmlns:a16="http://schemas.microsoft.com/office/drawing/2014/main" id="{FBC8E273-E3B5-7E44-9245-FF39753F1542}"/>
              </a:ext>
            </a:extLst>
          </p:cNvPr>
          <p:cNvSpPr txBox="1"/>
          <p:nvPr/>
        </p:nvSpPr>
        <p:spPr>
          <a:xfrm>
            <a:off x="6949186" y="1647079"/>
            <a:ext cx="49695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</a:rPr>
              <a:t>Integrated </a:t>
            </a:r>
            <a:r>
              <a:rPr lang="en-US" sz="2000" dirty="0">
                <a:solidFill>
                  <a:schemeClr val="accent1"/>
                </a:solidFill>
              </a:rPr>
              <a:t>Dose Area Product (DAP) </a:t>
            </a:r>
            <a:r>
              <a:rPr lang="en-US" sz="2000" dirty="0"/>
              <a:t>meter, allowing the automatic reporting of dose; </a:t>
            </a:r>
            <a:endParaRPr lang="en-US" sz="2000" dirty="0" smtClean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en-US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</a:rPr>
              <a:t>Cesium </a:t>
            </a:r>
            <a:r>
              <a:rPr lang="en-US" sz="2000" dirty="0">
                <a:solidFill>
                  <a:schemeClr val="accent1"/>
                </a:solidFill>
              </a:rPr>
              <a:t>Iodide (</a:t>
            </a:r>
            <a:r>
              <a:rPr lang="en-US" sz="2000" dirty="0" err="1">
                <a:solidFill>
                  <a:schemeClr val="accent1"/>
                </a:solidFill>
              </a:rPr>
              <a:t>CsI</a:t>
            </a:r>
            <a:r>
              <a:rPr lang="en-US" sz="2000" dirty="0">
                <a:solidFill>
                  <a:schemeClr val="accent1"/>
                </a:solidFill>
              </a:rPr>
              <a:t>) detectors</a:t>
            </a:r>
            <a:r>
              <a:rPr lang="en-US" sz="2000" dirty="0"/>
              <a:t>, for optimal image quality with a lower radiation dose</a:t>
            </a:r>
            <a:r>
              <a:rPr lang="en-US" sz="2000" dirty="0" smtClean="0"/>
              <a:t>;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en-US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</a:rPr>
              <a:t>MUSICA </a:t>
            </a:r>
            <a:r>
              <a:rPr lang="en-US" sz="2000" dirty="0">
                <a:solidFill>
                  <a:schemeClr val="accent1"/>
                </a:solidFill>
              </a:rPr>
              <a:t>image processing</a:t>
            </a:r>
            <a:r>
              <a:rPr lang="en-US" sz="2000" dirty="0"/>
              <a:t>, getting you more from your images, automatically at acquisition with exquisite detail at a lower </a:t>
            </a:r>
            <a:r>
              <a:rPr lang="en-US" sz="2000" dirty="0" smtClean="0"/>
              <a:t>dose;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en-US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accent1"/>
                </a:solidFill>
              </a:rPr>
              <a:t>LiveVision</a:t>
            </a:r>
            <a:r>
              <a:rPr lang="en-US" sz="2000" dirty="0"/>
              <a:t>, enabling accurate radiation </a:t>
            </a:r>
            <a:r>
              <a:rPr lang="en-US" sz="2000" dirty="0" smtClean="0"/>
              <a:t>dose-free </a:t>
            </a:r>
            <a:r>
              <a:rPr lang="en-US" sz="2000" dirty="0"/>
              <a:t>remote positioning.</a:t>
            </a:r>
            <a:endParaRPr lang="nl-BE" sz="2000" dirty="0"/>
          </a:p>
          <a:p>
            <a:pPr>
              <a:buClr>
                <a:srgbClr val="6095C1"/>
              </a:buClr>
              <a:buSzPct val="75000"/>
            </a:pPr>
            <a:r>
              <a:rPr lang="nl-BE" sz="20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0A03E9-DB9D-8D4D-BACD-40055467FC57}"/>
              </a:ext>
            </a:extLst>
          </p:cNvPr>
          <p:cNvSpPr/>
          <p:nvPr/>
        </p:nvSpPr>
        <p:spPr>
          <a:xfrm>
            <a:off x="-1" y="4000555"/>
            <a:ext cx="6095999" cy="72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5FC09D-0093-294F-85C9-4143F8A3F6CD}"/>
              </a:ext>
            </a:extLst>
          </p:cNvPr>
          <p:cNvSpPr/>
          <p:nvPr/>
        </p:nvSpPr>
        <p:spPr>
          <a:xfrm rot="5400000">
            <a:off x="1317302" y="2538262"/>
            <a:ext cx="2922797" cy="74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C69A6-44EA-8746-B4D4-DE4E36836970}"/>
              </a:ext>
            </a:extLst>
          </p:cNvPr>
          <p:cNvCxnSpPr>
            <a:cxnSpLocks/>
          </p:cNvCxnSpPr>
          <p:nvPr/>
        </p:nvCxnSpPr>
        <p:spPr>
          <a:xfrm>
            <a:off x="0" y="1114097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ADDFE30-45E8-0D49-B20F-78610D97C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2110"/>
            <a:ext cx="6744047" cy="37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077" y="1128713"/>
            <a:ext cx="7267921" cy="57292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075D36F-623F-D44D-9280-7D199AE9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7602"/>
            <a:ext cx="12191999" cy="701731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Optimized financial value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C69A6-44EA-8746-B4D4-DE4E36836970}"/>
              </a:ext>
            </a:extLst>
          </p:cNvPr>
          <p:cNvCxnSpPr>
            <a:cxnSpLocks/>
          </p:cNvCxnSpPr>
          <p:nvPr/>
        </p:nvCxnSpPr>
        <p:spPr>
          <a:xfrm>
            <a:off x="0" y="1114097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1">
            <a:extLst>
              <a:ext uri="{FF2B5EF4-FFF2-40B4-BE49-F238E27FC236}">
                <a16:creationId xmlns:a16="http://schemas.microsoft.com/office/drawing/2014/main" id="{37D62554-8885-0C44-88E4-7977D672862C}"/>
              </a:ext>
            </a:extLst>
          </p:cNvPr>
          <p:cNvSpPr txBox="1"/>
          <p:nvPr/>
        </p:nvSpPr>
        <p:spPr>
          <a:xfrm>
            <a:off x="169029" y="2308939"/>
            <a:ext cx="4969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sz="2000" dirty="0"/>
              <a:t>One investment for a broad range of applications encompasses all types of exams, so you don’t need additional specialty rooms</a:t>
            </a:r>
            <a:r>
              <a:rPr lang="en-US" sz="2000" dirty="0" smtClean="0"/>
              <a:t>.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sz="2000" dirty="0"/>
              <a:t>We offer service agreement solutions tailored to your situation, making your lifecycle costs predicable</a:t>
            </a:r>
            <a:r>
              <a:rPr lang="en-US" sz="2000" dirty="0" smtClean="0"/>
              <a:t>.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4B3D49-2433-574A-A773-524D594BA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38" y="3216793"/>
            <a:ext cx="4062262" cy="314880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075D36F-623F-D44D-9280-7D199AE9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7602"/>
            <a:ext cx="12191999" cy="701731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What our customers say…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C69A6-44EA-8746-B4D4-DE4E36836970}"/>
              </a:ext>
            </a:extLst>
          </p:cNvPr>
          <p:cNvCxnSpPr>
            <a:cxnSpLocks/>
          </p:cNvCxnSpPr>
          <p:nvPr/>
        </p:nvCxnSpPr>
        <p:spPr>
          <a:xfrm>
            <a:off x="0" y="1114097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8211AF9-0D8F-6343-BB90-4FAA9EECBD73}"/>
              </a:ext>
            </a:extLst>
          </p:cNvPr>
          <p:cNvSpPr/>
          <p:nvPr/>
        </p:nvSpPr>
        <p:spPr>
          <a:xfrm>
            <a:off x="-1" y="4000555"/>
            <a:ext cx="6095999" cy="72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5DCF16-93E0-EB47-B13C-C35D786ED7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0" y="1238274"/>
            <a:ext cx="3447537" cy="209295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991" y="1990995"/>
            <a:ext cx="3369983" cy="227277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8788" y="1298862"/>
            <a:ext cx="4482418" cy="191793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858" y="3786951"/>
            <a:ext cx="4978656" cy="29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5D36F-623F-D44D-9280-7D199AE9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7602"/>
            <a:ext cx="12191999" cy="701731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DR </a:t>
            </a:r>
            <a:r>
              <a:rPr lang="en-US" smtClean="0">
                <a:solidFill>
                  <a:schemeClr val="accent1"/>
                </a:solidFill>
              </a:rPr>
              <a:t>Room: the </a:t>
            </a:r>
            <a:r>
              <a:rPr lang="en-US" dirty="0" smtClean="0">
                <a:solidFill>
                  <a:schemeClr val="accent1"/>
                </a:solidFill>
              </a:rPr>
              <a:t>concerns &amp; Agfa’s answers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kstvak 1">
            <a:extLst>
              <a:ext uri="{FF2B5EF4-FFF2-40B4-BE49-F238E27FC236}">
                <a16:creationId xmlns:a16="http://schemas.microsoft.com/office/drawing/2014/main" id="{6D2E242C-FA66-1245-B448-9B2D5BBE65D7}"/>
              </a:ext>
            </a:extLst>
          </p:cNvPr>
          <p:cNvSpPr txBox="1"/>
          <p:nvPr/>
        </p:nvSpPr>
        <p:spPr>
          <a:xfrm>
            <a:off x="958496" y="1204708"/>
            <a:ext cx="381113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err="1" smtClean="0">
                <a:solidFill>
                  <a:schemeClr val="accent1"/>
                </a:solidFill>
              </a:rPr>
              <a:t>Versatily</a:t>
            </a:r>
            <a:r>
              <a:rPr lang="nl-BE" sz="1400" b="1" dirty="0" smtClean="0">
                <a:solidFill>
                  <a:schemeClr val="accent1"/>
                </a:solidFill>
              </a:rPr>
              <a:t> of </a:t>
            </a:r>
            <a:r>
              <a:rPr lang="nl-BE" sz="1400" b="1" dirty="0" err="1" smtClean="0">
                <a:solidFill>
                  <a:schemeClr val="accent1"/>
                </a:solidFill>
              </a:rPr>
              <a:t>the</a:t>
            </a:r>
            <a:r>
              <a:rPr lang="nl-BE" sz="1400" b="1" dirty="0" smtClean="0">
                <a:solidFill>
                  <a:schemeClr val="accent1"/>
                </a:solidFill>
              </a:rPr>
              <a:t> room</a:t>
            </a:r>
            <a:endParaRPr lang="nl-BE" sz="14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err="1" smtClean="0"/>
              <a:t>Multi-purpose</a:t>
            </a:r>
            <a:r>
              <a:rPr lang="nl-BE" sz="1400" dirty="0" smtClean="0"/>
              <a:t>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General </a:t>
            </a:r>
            <a:r>
              <a:rPr lang="nl-BE" sz="1400" dirty="0" err="1" smtClean="0"/>
              <a:t>Radiography</a:t>
            </a:r>
            <a:endParaRPr lang="nl-BE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 err="1" smtClean="0"/>
              <a:t>Fluoroscopy</a:t>
            </a:r>
            <a:endParaRPr lang="nl-BE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 err="1" smtClean="0"/>
              <a:t>Digtal</a:t>
            </a:r>
            <a:r>
              <a:rPr lang="nl-BE" sz="1400" dirty="0" smtClean="0"/>
              <a:t> </a:t>
            </a:r>
            <a:r>
              <a:rPr lang="nl-BE" sz="1400" dirty="0" err="1" smtClean="0"/>
              <a:t>Substraction</a:t>
            </a:r>
            <a:r>
              <a:rPr lang="nl-BE" sz="1400" dirty="0" smtClean="0"/>
              <a:t> </a:t>
            </a:r>
            <a:r>
              <a:rPr lang="nl-BE" sz="1400" dirty="0" err="1" smtClean="0"/>
              <a:t>Angiography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Digital </a:t>
            </a:r>
            <a:r>
              <a:rPr lang="nl-BE" sz="1400" dirty="0" err="1" smtClean="0"/>
              <a:t>Tomosynthesis</a:t>
            </a:r>
            <a:endParaRPr lang="nl-BE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 err="1" smtClean="0"/>
              <a:t>Roadmapping</a:t>
            </a:r>
            <a:endParaRPr lang="nl-BE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Full leg/Full </a:t>
            </a:r>
            <a:r>
              <a:rPr lang="nl-BE" sz="1400" dirty="0" err="1" smtClean="0"/>
              <a:t>Spine</a:t>
            </a:r>
            <a:endParaRPr lang="nl-BE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 err="1" smtClean="0"/>
              <a:t>Peadiatric</a:t>
            </a:r>
            <a:r>
              <a:rPr lang="nl-BE" sz="1400" dirty="0"/>
              <a:t/>
            </a:r>
            <a:br>
              <a:rPr lang="nl-BE" sz="1400" dirty="0"/>
            </a:br>
            <a:endParaRPr lang="nl-BE" sz="1400" dirty="0"/>
          </a:p>
          <a:p>
            <a:r>
              <a:rPr lang="nl-BE" sz="1400" b="1" dirty="0" smtClean="0">
                <a:solidFill>
                  <a:srgbClr val="FF0000"/>
                </a:solidFill>
              </a:rPr>
              <a:t>Financial </a:t>
            </a:r>
            <a:r>
              <a:rPr lang="nl-BE" sz="1400" b="1" dirty="0" err="1" smtClean="0">
                <a:solidFill>
                  <a:srgbClr val="FF0000"/>
                </a:solidFill>
              </a:rPr>
              <a:t>value</a:t>
            </a:r>
            <a:endParaRPr lang="nl-BE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One investment for a broad range of </a:t>
            </a:r>
            <a:r>
              <a:rPr lang="en-US" sz="1400" dirty="0" smtClean="0"/>
              <a:t>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 need for additional </a:t>
            </a:r>
            <a:r>
              <a:rPr lang="en-US" sz="1400" dirty="0"/>
              <a:t>specialty </a:t>
            </a:r>
            <a:r>
              <a:rPr lang="en-US" sz="1400" dirty="0" smtClean="0"/>
              <a:t>rooms.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Tailor-made service </a:t>
            </a:r>
            <a:r>
              <a:rPr lang="en-US" sz="1400" dirty="0"/>
              <a:t>agreement </a:t>
            </a:r>
            <a:r>
              <a:rPr lang="en-US" sz="1400" dirty="0" smtClean="0"/>
              <a:t>solutions, </a:t>
            </a:r>
            <a:r>
              <a:rPr lang="en-US" sz="1400" dirty="0"/>
              <a:t>making your lifecycle costs predicable.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nl-BE" sz="1400" b="1" dirty="0" smtClean="0">
                <a:solidFill>
                  <a:srgbClr val="FF0000"/>
                </a:solidFill>
              </a:rPr>
              <a:t>Image </a:t>
            </a:r>
            <a:r>
              <a:rPr lang="nl-BE" sz="1400" b="1" dirty="0" err="1" smtClean="0">
                <a:solidFill>
                  <a:srgbClr val="FF0000"/>
                </a:solidFill>
              </a:rPr>
              <a:t>quality</a:t>
            </a:r>
            <a:endParaRPr lang="nl-BE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err="1" smtClean="0"/>
              <a:t>Dynamic</a:t>
            </a:r>
            <a:r>
              <a:rPr lang="nl-BE" sz="1400" dirty="0" smtClean="0"/>
              <a:t> MUSICA</a:t>
            </a:r>
          </a:p>
          <a:p>
            <a:pPr marL="800100" lvl="1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r>
              <a:rPr lang="nl-BE" sz="1400" dirty="0" err="1"/>
              <a:t>Superb</a:t>
            </a:r>
            <a:r>
              <a:rPr lang="nl-BE" sz="1400" dirty="0"/>
              <a:t> image </a:t>
            </a:r>
            <a:r>
              <a:rPr lang="nl-BE" sz="1400" dirty="0" err="1" smtClean="0"/>
              <a:t>quality</a:t>
            </a:r>
            <a:endParaRPr lang="nl-BE" sz="1400" dirty="0" smtClean="0"/>
          </a:p>
          <a:p>
            <a:pPr marL="800100" lvl="1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r>
              <a:rPr lang="nl-BE" sz="1400" dirty="0" err="1" smtClean="0"/>
              <a:t>Lowest</a:t>
            </a:r>
            <a:r>
              <a:rPr lang="nl-BE" sz="1400" dirty="0" smtClean="0"/>
              <a:t> </a:t>
            </a:r>
            <a:r>
              <a:rPr lang="nl-BE" sz="1400" dirty="0" err="1"/>
              <a:t>possible</a:t>
            </a:r>
            <a:r>
              <a:rPr lang="nl-BE" sz="1400" dirty="0"/>
              <a:t> </a:t>
            </a:r>
            <a:r>
              <a:rPr lang="nl-BE" sz="1400" dirty="0" err="1" smtClean="0"/>
              <a:t>dose</a:t>
            </a:r>
            <a:endParaRPr lang="nl-BE" sz="1400" dirty="0" smtClean="0"/>
          </a:p>
          <a:p>
            <a:pPr marL="800100" lvl="1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r>
              <a:rPr lang="nl-BE" sz="1400" dirty="0" smtClean="0"/>
              <a:t>For </a:t>
            </a:r>
            <a:r>
              <a:rPr lang="nl-BE" sz="1400" dirty="0" err="1" smtClean="0"/>
              <a:t>Genrad</a:t>
            </a:r>
            <a:r>
              <a:rPr lang="nl-BE" sz="1400" dirty="0" smtClean="0"/>
              <a:t> &amp; </a:t>
            </a:r>
            <a:r>
              <a:rPr lang="nl-BE" sz="1400" dirty="0" err="1" smtClean="0"/>
              <a:t>Fluoroscopy</a:t>
            </a:r>
            <a:endParaRPr lang="nl-BE" sz="1400" dirty="0" smtClean="0"/>
          </a:p>
          <a:p>
            <a:pPr marL="800100" lvl="1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r>
              <a:rPr lang="nl-BE" sz="1400" dirty="0" err="1" smtClean="0"/>
              <a:t>Enhance</a:t>
            </a:r>
            <a:r>
              <a:rPr lang="nl-BE" sz="1400" dirty="0" smtClean="0"/>
              <a:t> </a:t>
            </a:r>
            <a:r>
              <a:rPr lang="nl-BE" sz="1400" dirty="0" err="1"/>
              <a:t>noise</a:t>
            </a:r>
            <a:r>
              <a:rPr lang="nl-BE" sz="1400" dirty="0"/>
              <a:t> </a:t>
            </a:r>
            <a:r>
              <a:rPr lang="nl-BE" sz="1400" dirty="0" err="1" smtClean="0"/>
              <a:t>suppression</a:t>
            </a:r>
            <a:endParaRPr lang="nl-BE" sz="1400" dirty="0" smtClean="0"/>
          </a:p>
          <a:p>
            <a:pPr marL="800100" lvl="1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r>
              <a:rPr lang="nl-BE" sz="1400" dirty="0" err="1" smtClean="0"/>
              <a:t>Superb</a:t>
            </a:r>
            <a:r>
              <a:rPr lang="nl-BE" sz="1400" dirty="0" smtClean="0"/>
              <a:t> </a:t>
            </a:r>
            <a:r>
              <a:rPr lang="nl-BE" sz="1400" dirty="0" err="1" smtClean="0"/>
              <a:t>brightness</a:t>
            </a:r>
            <a:endParaRPr lang="nl-BE" sz="1400" dirty="0" smtClean="0"/>
          </a:p>
          <a:p>
            <a:pPr marL="800100" lvl="1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r>
              <a:rPr lang="nl-BE" sz="1400" dirty="0" err="1" smtClean="0"/>
              <a:t>Density</a:t>
            </a:r>
            <a:r>
              <a:rPr lang="nl-BE" sz="1400" dirty="0" smtClean="0"/>
              <a:t> </a:t>
            </a:r>
            <a:r>
              <a:rPr lang="nl-BE" sz="1400" dirty="0" err="1" smtClean="0"/>
              <a:t>stabilization</a:t>
            </a:r>
            <a:endParaRPr lang="nl-BE" sz="1400" dirty="0" smtClean="0"/>
          </a:p>
          <a:p>
            <a:pPr marL="800100" lvl="1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r>
              <a:rPr lang="nl-BE" sz="1400" dirty="0" err="1" smtClean="0"/>
              <a:t>Smooth</a:t>
            </a:r>
            <a:r>
              <a:rPr lang="nl-BE" sz="1400" dirty="0"/>
              <a:t>, </a:t>
            </a:r>
            <a:r>
              <a:rPr lang="nl-BE" sz="1400" dirty="0" err="1"/>
              <a:t>efficient</a:t>
            </a:r>
            <a:r>
              <a:rPr lang="nl-BE" sz="1400" dirty="0"/>
              <a:t> workflow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DBC34E-C006-A942-9704-255B7C08BA54}"/>
              </a:ext>
            </a:extLst>
          </p:cNvPr>
          <p:cNvSpPr/>
          <p:nvPr/>
        </p:nvSpPr>
        <p:spPr>
          <a:xfrm>
            <a:off x="8975571" y="1128713"/>
            <a:ext cx="813682" cy="5729287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56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C69A6-44EA-8746-B4D4-DE4E36836970}"/>
              </a:ext>
            </a:extLst>
          </p:cNvPr>
          <p:cNvCxnSpPr>
            <a:cxnSpLocks/>
          </p:cNvCxnSpPr>
          <p:nvPr/>
        </p:nvCxnSpPr>
        <p:spPr>
          <a:xfrm>
            <a:off x="0" y="1114097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1">
            <a:extLst>
              <a:ext uri="{FF2B5EF4-FFF2-40B4-BE49-F238E27FC236}">
                <a16:creationId xmlns:a16="http://schemas.microsoft.com/office/drawing/2014/main" id="{FBC8E273-E3B5-7E44-9245-FF39753F1542}"/>
              </a:ext>
            </a:extLst>
          </p:cNvPr>
          <p:cNvSpPr txBox="1"/>
          <p:nvPr/>
        </p:nvSpPr>
        <p:spPr>
          <a:xfrm>
            <a:off x="5249367" y="1204708"/>
            <a:ext cx="401725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smtClean="0">
                <a:solidFill>
                  <a:srgbClr val="FF0000"/>
                </a:solidFill>
              </a:rPr>
              <a:t>Room efficiency</a:t>
            </a:r>
            <a:endParaRPr lang="nl-BE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2"/>
                </a:solidFill>
              </a:rPr>
              <a:t>VarioDrive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 smtClean="0">
                <a:solidFill>
                  <a:schemeClr val="tx2"/>
                </a:solidFill>
              </a:rPr>
              <a:t>For </a:t>
            </a:r>
            <a:r>
              <a:rPr lang="nl-BE" sz="1400" dirty="0" err="1" smtClean="0">
                <a:solidFill>
                  <a:schemeClr val="tx2"/>
                </a:solidFill>
              </a:rPr>
              <a:t>both</a:t>
            </a:r>
            <a:r>
              <a:rPr lang="nl-BE" sz="1400" dirty="0" smtClean="0">
                <a:solidFill>
                  <a:schemeClr val="tx2"/>
                </a:solidFill>
              </a:rPr>
              <a:t> manual </a:t>
            </a:r>
            <a:r>
              <a:rPr lang="nl-BE" sz="1400" dirty="0" err="1" smtClean="0">
                <a:solidFill>
                  <a:schemeClr val="tx2"/>
                </a:solidFill>
              </a:rPr>
              <a:t>and</a:t>
            </a:r>
            <a:r>
              <a:rPr lang="nl-BE" sz="1400" dirty="0" smtClean="0">
                <a:solidFill>
                  <a:schemeClr val="tx2"/>
                </a:solidFill>
              </a:rPr>
              <a:t> auto-positioning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tx2"/>
                </a:solidFill>
              </a:rPr>
              <a:t>Easystitch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Seamless automatic stitching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err="1" smtClean="0"/>
              <a:t>LiveVision</a:t>
            </a:r>
            <a:endParaRPr lang="nl-BE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First-person camera view of your </a:t>
            </a:r>
            <a:r>
              <a:rPr lang="en-US" sz="1400" dirty="0" smtClean="0"/>
              <a:t>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400" dirty="0">
              <a:solidFill>
                <a:srgbClr val="EE3224"/>
              </a:solidFill>
            </a:endParaRPr>
          </a:p>
          <a:p>
            <a:r>
              <a:rPr lang="nl-BE" sz="1400" b="1" dirty="0" err="1" smtClean="0">
                <a:solidFill>
                  <a:schemeClr val="accent1"/>
                </a:solidFill>
              </a:rPr>
              <a:t>Patient</a:t>
            </a:r>
            <a:r>
              <a:rPr lang="nl-BE" sz="1400" b="1" dirty="0" smtClean="0">
                <a:solidFill>
                  <a:schemeClr val="accent1"/>
                </a:solidFill>
              </a:rPr>
              <a:t> </a:t>
            </a:r>
            <a:r>
              <a:rPr lang="nl-BE" sz="1400" b="1" dirty="0" err="1" smtClean="0">
                <a:solidFill>
                  <a:schemeClr val="accent1"/>
                </a:solidFill>
              </a:rPr>
              <a:t>satisfaction</a:t>
            </a:r>
            <a:endParaRPr lang="nl-BE" sz="14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Robust weight capabilities 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Simplified access 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nl-BE" sz="1400" b="1" dirty="0" smtClean="0">
                <a:solidFill>
                  <a:schemeClr val="accent1"/>
                </a:solidFill>
              </a:rPr>
              <a:t>Operator comfort</a:t>
            </a:r>
            <a:endParaRPr lang="nl-BE" sz="1400" b="1" dirty="0">
              <a:solidFill>
                <a:schemeClr val="accent1"/>
              </a:solidFill>
            </a:endParaRP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Effortless patient transfer </a:t>
            </a:r>
            <a:r>
              <a:rPr lang="en-US" sz="1400" dirty="0"/>
              <a:t>from stretcher or </a:t>
            </a:r>
            <a:r>
              <a:rPr lang="en-US" sz="1400" dirty="0" smtClean="0"/>
              <a:t>bed</a:t>
            </a:r>
          </a:p>
          <a:p>
            <a:pPr marL="800100" lvl="1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sz="1400" dirty="0" smtClean="0"/>
              <a:t>clear </a:t>
            </a:r>
            <a:r>
              <a:rPr lang="en-US" sz="1400" dirty="0"/>
              <a:t>access to a 120-cm section of the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fast, robust and smooth table movements</a:t>
            </a:r>
            <a:r>
              <a:rPr lang="en-US" sz="1400" dirty="0"/>
              <a:t>. </a:t>
            </a: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The table can be titled +90%/-90%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table side controls 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wireless </a:t>
            </a:r>
            <a:r>
              <a:rPr lang="en-US" sz="1400" dirty="0">
                <a:solidFill>
                  <a:schemeClr val="tx2"/>
                </a:solidFill>
              </a:rPr>
              <a:t>in-room remote console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E802FC5-E7A3-A242-ADBA-064477076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372" y="1273548"/>
            <a:ext cx="183175" cy="18317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0BEA878-629B-F640-9E5E-753200211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784" y="3441726"/>
            <a:ext cx="183175" cy="18317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DAD04F9-0425-9148-B609-1D9C12DD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259" y="4920598"/>
            <a:ext cx="183175" cy="18317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254897D6-9380-C14D-9685-9D0ADDE165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77506" y="1298862"/>
            <a:ext cx="183175" cy="183175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D8FE69E0-824B-B246-9EDA-968E5A913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7971" y="3170448"/>
            <a:ext cx="183175" cy="183175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59E7FBD9-DCA3-6F4B-85E9-95ED3300E2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27847" y="4267085"/>
            <a:ext cx="183175" cy="1831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084" y="1099425"/>
            <a:ext cx="2290916" cy="577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3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948" y="1972637"/>
            <a:ext cx="6685049" cy="415616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4AAD6F7-1F74-D147-B13F-611486498DE5}"/>
              </a:ext>
            </a:extLst>
          </p:cNvPr>
          <p:cNvSpPr/>
          <p:nvPr/>
        </p:nvSpPr>
        <p:spPr>
          <a:xfrm>
            <a:off x="0" y="914582"/>
            <a:ext cx="5596922" cy="228337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kstvak 12">
            <a:extLst>
              <a:ext uri="{FF2B5EF4-FFF2-40B4-BE49-F238E27FC236}">
                <a16:creationId xmlns:a16="http://schemas.microsoft.com/office/drawing/2014/main" id="{26F77909-BD15-264B-AEFF-48FEAC6A6CEF}"/>
              </a:ext>
            </a:extLst>
          </p:cNvPr>
          <p:cNvSpPr txBox="1"/>
          <p:nvPr/>
        </p:nvSpPr>
        <p:spPr>
          <a:xfrm>
            <a:off x="468556" y="914582"/>
            <a:ext cx="4888910" cy="14157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BE" sz="11000" dirty="0" smtClean="0">
                <a:solidFill>
                  <a:schemeClr val="bg1"/>
                </a:solidFill>
              </a:rPr>
              <a:t>DR 800</a:t>
            </a:r>
            <a:endParaRPr lang="en-US" sz="11000" dirty="0">
              <a:solidFill>
                <a:schemeClr val="bg1"/>
              </a:solidFill>
            </a:endParaRPr>
          </a:p>
        </p:txBody>
      </p:sp>
      <p:sp>
        <p:nvSpPr>
          <p:cNvPr id="29" name="Tekstvak 12">
            <a:extLst>
              <a:ext uri="{FF2B5EF4-FFF2-40B4-BE49-F238E27FC236}">
                <a16:creationId xmlns:a16="http://schemas.microsoft.com/office/drawing/2014/main" id="{3D8D3DD8-DED4-C54C-98CA-980E7CCC86D4}"/>
              </a:ext>
            </a:extLst>
          </p:cNvPr>
          <p:cNvSpPr txBox="1"/>
          <p:nvPr/>
        </p:nvSpPr>
        <p:spPr>
          <a:xfrm>
            <a:off x="546932" y="2368845"/>
            <a:ext cx="5049990" cy="641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BE" sz="2800" dirty="0" smtClean="0">
                <a:solidFill>
                  <a:schemeClr val="bg1"/>
                </a:solidFill>
              </a:rPr>
              <a:t>Digital Imaging </a:t>
            </a:r>
            <a:r>
              <a:rPr lang="nl-BE" sz="2800" dirty="0" err="1" smtClean="0">
                <a:solidFill>
                  <a:schemeClr val="bg1"/>
                </a:solidFill>
              </a:rPr>
              <a:t>Multi-tool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059CD07-63B5-344A-AD93-C70C9287E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5D36F-623F-D44D-9280-7D199AE9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7602"/>
            <a:ext cx="12191999" cy="701731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DR Room general concerns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kstvak 1">
            <a:extLst>
              <a:ext uri="{FF2B5EF4-FFF2-40B4-BE49-F238E27FC236}">
                <a16:creationId xmlns:a16="http://schemas.microsoft.com/office/drawing/2014/main" id="{6D2E242C-FA66-1245-B448-9B2D5BBE65D7}"/>
              </a:ext>
            </a:extLst>
          </p:cNvPr>
          <p:cNvSpPr txBox="1"/>
          <p:nvPr/>
        </p:nvSpPr>
        <p:spPr>
          <a:xfrm>
            <a:off x="1178222" y="1657087"/>
            <a:ext cx="60159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err="1" smtClean="0"/>
              <a:t>Versatility</a:t>
            </a:r>
            <a:r>
              <a:rPr lang="nl-BE" sz="2000" b="1" dirty="0" smtClean="0"/>
              <a:t> of </a:t>
            </a:r>
            <a:r>
              <a:rPr lang="nl-BE" sz="2000" b="1" dirty="0" err="1" smtClean="0"/>
              <a:t>the</a:t>
            </a:r>
            <a:r>
              <a:rPr lang="nl-BE" sz="2000" b="1" dirty="0" smtClean="0"/>
              <a:t> DR Room</a:t>
            </a:r>
          </a:p>
          <a:p>
            <a:endParaRPr lang="nl-BE" sz="2000" b="1" dirty="0" smtClean="0"/>
          </a:p>
          <a:p>
            <a:r>
              <a:rPr lang="nl-BE" sz="2000" b="1" dirty="0" smtClean="0"/>
              <a:t>Financial </a:t>
            </a:r>
            <a:r>
              <a:rPr lang="nl-BE" sz="2000" b="1" dirty="0" err="1" smtClean="0"/>
              <a:t>value</a:t>
            </a:r>
            <a:endParaRPr lang="nl-BE" sz="2000" b="1" dirty="0"/>
          </a:p>
          <a:p>
            <a:endParaRPr lang="nl-BE" sz="2000" b="1" dirty="0"/>
          </a:p>
          <a:p>
            <a:r>
              <a:rPr lang="nl-BE" sz="2000" b="1" dirty="0" smtClean="0"/>
              <a:t>Image </a:t>
            </a:r>
            <a:r>
              <a:rPr lang="nl-BE" sz="2000" b="1" dirty="0" err="1" smtClean="0"/>
              <a:t>quality</a:t>
            </a:r>
            <a:endParaRPr lang="nl-BE" sz="2000" b="1" dirty="0"/>
          </a:p>
          <a:p>
            <a:endParaRPr lang="nl-BE" sz="2000" dirty="0"/>
          </a:p>
          <a:p>
            <a:r>
              <a:rPr lang="nl-BE" sz="2000" b="1" dirty="0" smtClean="0"/>
              <a:t>Room efficiency</a:t>
            </a:r>
            <a:endParaRPr lang="nl-BE" sz="2000" b="1" dirty="0"/>
          </a:p>
          <a:p>
            <a:endParaRPr lang="nl-BE" sz="2000" b="1" dirty="0"/>
          </a:p>
          <a:p>
            <a:r>
              <a:rPr lang="nl-BE" sz="2000" b="1" dirty="0" err="1" smtClean="0"/>
              <a:t>Patient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satisfaction</a:t>
            </a:r>
            <a:endParaRPr lang="nl-BE" sz="2000" b="1" dirty="0"/>
          </a:p>
          <a:p>
            <a:endParaRPr lang="nl-BE" sz="2000" dirty="0"/>
          </a:p>
          <a:p>
            <a:r>
              <a:rPr lang="nl-BE" sz="2000" b="1" dirty="0" smtClean="0"/>
              <a:t>Operator comfort</a:t>
            </a:r>
            <a:endParaRPr lang="nl-BE" sz="2000" b="1" dirty="0"/>
          </a:p>
          <a:p>
            <a:endParaRPr lang="nl-BE" sz="2000" dirty="0"/>
          </a:p>
          <a:p>
            <a:endParaRPr lang="nl-BE" sz="2000" b="1" dirty="0"/>
          </a:p>
          <a:p>
            <a:endParaRPr lang="nl-BE" sz="2000" dirty="0"/>
          </a:p>
        </p:txBody>
      </p:sp>
      <p:sp>
        <p:nvSpPr>
          <p:cNvPr id="10" name="Freeform 161">
            <a:extLst>
              <a:ext uri="{FF2B5EF4-FFF2-40B4-BE49-F238E27FC236}">
                <a16:creationId xmlns:a16="http://schemas.microsoft.com/office/drawing/2014/main" id="{BBD38C95-6805-3C40-BDDF-B96195B93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28" y="1781385"/>
            <a:ext cx="185400" cy="16652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defTabSz="914484">
              <a:defRPr/>
            </a:pPr>
            <a:endParaRPr lang="en-US" sz="270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5" name="Freeform 161">
            <a:extLst>
              <a:ext uri="{FF2B5EF4-FFF2-40B4-BE49-F238E27FC236}">
                <a16:creationId xmlns:a16="http://schemas.microsoft.com/office/drawing/2014/main" id="{B2A67884-AEFE-6645-8C47-AAFE7D57C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28" y="2388387"/>
            <a:ext cx="185400" cy="16652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defTabSz="914484">
              <a:defRPr/>
            </a:pPr>
            <a:endParaRPr lang="en-US" sz="270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6" name="Freeform 161">
            <a:extLst>
              <a:ext uri="{FF2B5EF4-FFF2-40B4-BE49-F238E27FC236}">
                <a16:creationId xmlns:a16="http://schemas.microsoft.com/office/drawing/2014/main" id="{F43630DD-AB64-8548-9BB7-6C473E32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28" y="2995389"/>
            <a:ext cx="185400" cy="16652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defTabSz="914484">
              <a:defRPr/>
            </a:pPr>
            <a:endParaRPr lang="en-US" sz="270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7" name="Freeform 161">
            <a:extLst>
              <a:ext uri="{FF2B5EF4-FFF2-40B4-BE49-F238E27FC236}">
                <a16:creationId xmlns:a16="http://schemas.microsoft.com/office/drawing/2014/main" id="{276BCE03-7382-FB41-959C-0BA443F87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28" y="3602391"/>
            <a:ext cx="185400" cy="16652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defTabSz="914484">
              <a:defRPr/>
            </a:pPr>
            <a:endParaRPr lang="en-US" sz="270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8" name="Freeform 161">
            <a:extLst>
              <a:ext uri="{FF2B5EF4-FFF2-40B4-BE49-F238E27FC236}">
                <a16:creationId xmlns:a16="http://schemas.microsoft.com/office/drawing/2014/main" id="{E53D8F2E-6680-1D42-9875-B7B7920AC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28" y="4209393"/>
            <a:ext cx="185400" cy="16652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defTabSz="914484">
              <a:defRPr/>
            </a:pPr>
            <a:endParaRPr lang="en-US" sz="270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Freeform 161">
            <a:extLst>
              <a:ext uri="{FF2B5EF4-FFF2-40B4-BE49-F238E27FC236}">
                <a16:creationId xmlns:a16="http://schemas.microsoft.com/office/drawing/2014/main" id="{8A52BE2B-FF1E-9D48-9BA5-167723018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28" y="4816395"/>
            <a:ext cx="185400" cy="16652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defTabSz="914484">
              <a:defRPr/>
            </a:pPr>
            <a:endParaRPr lang="en-US" sz="270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4" name="Picture Placeholder 53">
            <a:extLst>
              <a:ext uri="{FF2B5EF4-FFF2-40B4-BE49-F238E27FC236}">
                <a16:creationId xmlns:a16="http://schemas.microsoft.com/office/drawing/2014/main" id="{567DA6E6-7A76-C44A-B7C9-01A5E39833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5" r="3225" b="31393"/>
          <a:stretch/>
        </p:blipFill>
        <p:spPr>
          <a:xfrm>
            <a:off x="6096001" y="1128713"/>
            <a:ext cx="6095998" cy="5729287"/>
          </a:xfr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2EED92E8-3355-2449-98FA-3F975D06F51B}"/>
              </a:ext>
            </a:extLst>
          </p:cNvPr>
          <p:cNvSpPr/>
          <p:nvPr/>
        </p:nvSpPr>
        <p:spPr>
          <a:xfrm>
            <a:off x="6096000" y="1128713"/>
            <a:ext cx="2438400" cy="5729287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C69A6-44EA-8746-B4D4-DE4E36836970}"/>
              </a:ext>
            </a:extLst>
          </p:cNvPr>
          <p:cNvCxnSpPr>
            <a:cxnSpLocks/>
          </p:cNvCxnSpPr>
          <p:nvPr/>
        </p:nvCxnSpPr>
        <p:spPr>
          <a:xfrm>
            <a:off x="0" y="1128713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59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02" y="0"/>
            <a:ext cx="10351698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D93D95-7C79-9245-8C82-7663F2C3EF75}"/>
              </a:ext>
            </a:extLst>
          </p:cNvPr>
          <p:cNvSpPr/>
          <p:nvPr/>
        </p:nvSpPr>
        <p:spPr>
          <a:xfrm>
            <a:off x="0" y="2980339"/>
            <a:ext cx="4927053" cy="387766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EDE607-E2AB-444A-A4D1-254C95EC2AEE}"/>
              </a:ext>
            </a:extLst>
          </p:cNvPr>
          <p:cNvSpPr/>
          <p:nvPr/>
        </p:nvSpPr>
        <p:spPr>
          <a:xfrm>
            <a:off x="0" y="1208206"/>
            <a:ext cx="4927053" cy="1772134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kstvak 12"/>
          <p:cNvSpPr txBox="1"/>
          <p:nvPr/>
        </p:nvSpPr>
        <p:spPr>
          <a:xfrm>
            <a:off x="708012" y="1250246"/>
            <a:ext cx="3882715" cy="14157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BE" sz="8600" dirty="0">
                <a:solidFill>
                  <a:schemeClr val="bg1"/>
                </a:solidFill>
              </a:rPr>
              <a:t>DR </a:t>
            </a:r>
            <a:r>
              <a:rPr lang="nl-BE" sz="8600" dirty="0" smtClean="0">
                <a:solidFill>
                  <a:schemeClr val="bg1"/>
                </a:solidFill>
              </a:rPr>
              <a:t>800 </a:t>
            </a:r>
            <a:endParaRPr lang="en-US" sz="8600" dirty="0">
              <a:solidFill>
                <a:schemeClr val="bg1"/>
              </a:solidFill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BBB715C8-BA77-D74E-BC17-393F7ED42E3F}"/>
              </a:ext>
            </a:extLst>
          </p:cNvPr>
          <p:cNvSpPr txBox="1"/>
          <p:nvPr/>
        </p:nvSpPr>
        <p:spPr>
          <a:xfrm>
            <a:off x="786389" y="2342852"/>
            <a:ext cx="4351358" cy="43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BE" sz="2200" dirty="0" smtClean="0">
                <a:solidFill>
                  <a:schemeClr val="bg1"/>
                </a:solidFill>
              </a:rPr>
              <a:t>Digital Imaging </a:t>
            </a:r>
            <a:r>
              <a:rPr lang="nl-BE" sz="2200" dirty="0" err="1" smtClean="0">
                <a:solidFill>
                  <a:schemeClr val="bg1"/>
                </a:solidFill>
              </a:rPr>
              <a:t>Multi-tool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Tekstvak 12">
            <a:extLst>
              <a:ext uri="{FF2B5EF4-FFF2-40B4-BE49-F238E27FC236}">
                <a16:creationId xmlns:a16="http://schemas.microsoft.com/office/drawing/2014/main" id="{B58E17D6-80FE-E843-8387-2B099466C500}"/>
              </a:ext>
            </a:extLst>
          </p:cNvPr>
          <p:cNvSpPr txBox="1"/>
          <p:nvPr/>
        </p:nvSpPr>
        <p:spPr>
          <a:xfrm>
            <a:off x="319128" y="3229152"/>
            <a:ext cx="466048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/>
                </a:solidFill>
                <a:effectLst>
                  <a:glow rad="533400">
                    <a:schemeClr val="bg1">
                      <a:alpha val="22000"/>
                    </a:schemeClr>
                  </a:glow>
                </a:effectLst>
              </a:rPr>
              <a:t>Customer driven design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nl-BE" sz="2400" b="1" dirty="0" err="1" smtClean="0">
                <a:solidFill>
                  <a:schemeClr val="accent1"/>
                </a:solidFill>
                <a:effectLst>
                  <a:glow rad="533400">
                    <a:schemeClr val="bg1">
                      <a:alpha val="22000"/>
                    </a:schemeClr>
                  </a:glow>
                </a:effectLst>
              </a:rPr>
              <a:t>Multi-purpose</a:t>
            </a:r>
            <a:r>
              <a:rPr lang="nl-BE" sz="2400" b="1" dirty="0" smtClean="0">
                <a:solidFill>
                  <a:schemeClr val="accent1"/>
                </a:solidFill>
                <a:effectLst>
                  <a:glow rad="533400">
                    <a:schemeClr val="bg1">
                      <a:alpha val="22000"/>
                    </a:schemeClr>
                  </a:glow>
                </a:effectLst>
              </a:rPr>
              <a:t> DR solution 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/>
                </a:solidFill>
                <a:effectLst>
                  <a:glow rad="533400">
                    <a:schemeClr val="bg1">
                      <a:alpha val="22000"/>
                    </a:schemeClr>
                  </a:glow>
                </a:effectLst>
              </a:rPr>
              <a:t>Dynamic MUSICA 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/>
                </a:solidFill>
                <a:effectLst>
                  <a:glow rad="533400">
                    <a:schemeClr val="bg1">
                      <a:alpha val="22000"/>
                    </a:schemeClr>
                  </a:glow>
                </a:effectLst>
              </a:rPr>
              <a:t>Workflow focused design</a:t>
            </a:r>
            <a:endParaRPr lang="en-US" sz="2400" b="1" dirty="0">
              <a:solidFill>
                <a:schemeClr val="accent1"/>
              </a:solidFill>
              <a:effectLst>
                <a:glow rad="533400">
                  <a:schemeClr val="bg1">
                    <a:alpha val="22000"/>
                  </a:schemeClr>
                </a:glow>
              </a:effectLst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/>
                </a:solidFill>
                <a:effectLst>
                  <a:glow rad="533400">
                    <a:schemeClr val="bg1">
                      <a:alpha val="22000"/>
                    </a:schemeClr>
                  </a:glow>
                </a:effectLst>
              </a:rPr>
              <a:t>Patient Care</a:t>
            </a:r>
            <a:endParaRPr lang="en-US" sz="2400" b="1" dirty="0">
              <a:solidFill>
                <a:schemeClr val="accent1"/>
              </a:solidFill>
              <a:effectLst>
                <a:glow rad="533400">
                  <a:schemeClr val="bg1">
                    <a:alpha val="22000"/>
                  </a:schemeClr>
                </a:glow>
              </a:effectLst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/>
                </a:solidFill>
                <a:effectLst>
                  <a:glow rad="533400">
                    <a:schemeClr val="bg1">
                      <a:alpha val="22000"/>
                    </a:schemeClr>
                  </a:glow>
                </a:effectLst>
              </a:rPr>
              <a:t>Financial value (TCO)</a:t>
            </a:r>
            <a:endParaRPr lang="en-US" sz="2400" b="1" dirty="0">
              <a:solidFill>
                <a:schemeClr val="accent1"/>
              </a:solidFill>
              <a:effectLst>
                <a:glow rad="533400">
                  <a:schemeClr val="bg1">
                    <a:alpha val="22000"/>
                  </a:schemeClr>
                </a:glo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5C85DD-F964-F048-BE82-1FFCD42D33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5D36F-623F-D44D-9280-7D199AE9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77" y="223251"/>
            <a:ext cx="6587165" cy="70173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Customer driven design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Tekstvak 1">
            <a:extLst>
              <a:ext uri="{FF2B5EF4-FFF2-40B4-BE49-F238E27FC236}">
                <a16:creationId xmlns:a16="http://schemas.microsoft.com/office/drawing/2014/main" id="{FBC8E273-E3B5-7E44-9245-FF39753F1542}"/>
              </a:ext>
            </a:extLst>
          </p:cNvPr>
          <p:cNvSpPr txBox="1"/>
          <p:nvPr/>
        </p:nvSpPr>
        <p:spPr>
          <a:xfrm>
            <a:off x="6503627" y="2804536"/>
            <a:ext cx="4969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sz="2000" dirty="0"/>
              <a:t>The DR 800 was designed in co-operation with leading </a:t>
            </a:r>
            <a:r>
              <a:rPr lang="en-US" sz="2000" dirty="0" smtClean="0"/>
              <a:t>healthcare providers</a:t>
            </a:r>
            <a:r>
              <a:rPr lang="en-US" sz="2000" dirty="0"/>
              <a:t>, to meet the demanding clinical requirements </a:t>
            </a:r>
            <a:r>
              <a:rPr lang="en-US" sz="2000" dirty="0" smtClean="0"/>
              <a:t>for optimal </a:t>
            </a:r>
            <a:r>
              <a:rPr lang="en-US" sz="2000" dirty="0"/>
              <a:t>operator convenience and the best patient </a:t>
            </a:r>
            <a:r>
              <a:rPr lang="en-US" sz="2000" dirty="0" smtClean="0"/>
              <a:t>care</a:t>
            </a: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>
              <a:buClr>
                <a:srgbClr val="6095C1"/>
              </a:buClr>
              <a:buSzPct val="75000"/>
            </a:pPr>
            <a:endParaRPr lang="nl-BE" sz="2000" dirty="0"/>
          </a:p>
          <a:p>
            <a:pPr>
              <a:buClr>
                <a:srgbClr val="6095C1"/>
              </a:buClr>
              <a:buSzPct val="75000"/>
            </a:pPr>
            <a:r>
              <a:rPr lang="nl-BE" sz="2000" dirty="0"/>
              <a:t>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C69A6-44EA-8746-B4D4-DE4E36836970}"/>
              </a:ext>
            </a:extLst>
          </p:cNvPr>
          <p:cNvCxnSpPr>
            <a:cxnSpLocks/>
          </p:cNvCxnSpPr>
          <p:nvPr/>
        </p:nvCxnSpPr>
        <p:spPr>
          <a:xfrm>
            <a:off x="0" y="1114097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390EC9A-B910-4F47-8176-65872788CA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975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9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5D36F-623F-D44D-9280-7D199AE9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7602"/>
            <a:ext cx="12191999" cy="701731"/>
          </a:xfrm>
        </p:spPr>
        <p:txBody>
          <a:bodyPr>
            <a:normAutofit/>
          </a:bodyPr>
          <a:lstStyle/>
          <a:p>
            <a:r>
              <a:rPr lang="nl-BE" dirty="0" err="1" smtClean="0">
                <a:solidFill>
                  <a:schemeClr val="accent1"/>
                </a:solidFill>
              </a:rPr>
              <a:t>Multi-purpose</a:t>
            </a:r>
            <a:r>
              <a:rPr lang="nl-BE" dirty="0" smtClean="0">
                <a:solidFill>
                  <a:schemeClr val="accent1"/>
                </a:solidFill>
              </a:rPr>
              <a:t> DR solution - </a:t>
            </a:r>
            <a:r>
              <a:rPr lang="nl-BE" dirty="0" err="1" smtClean="0">
                <a:solidFill>
                  <a:schemeClr val="accent1"/>
                </a:solidFill>
              </a:rPr>
              <a:t>from</a:t>
            </a:r>
            <a:r>
              <a:rPr lang="nl-BE" dirty="0" smtClean="0">
                <a:solidFill>
                  <a:schemeClr val="accent1"/>
                </a:solidFill>
              </a:rPr>
              <a:t> basic </a:t>
            </a:r>
            <a:r>
              <a:rPr lang="nl-BE" dirty="0" err="1" smtClean="0">
                <a:solidFill>
                  <a:schemeClr val="accent1"/>
                </a:solidFill>
              </a:rPr>
              <a:t>to</a:t>
            </a: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dirty="0" err="1" smtClean="0">
                <a:solidFill>
                  <a:schemeClr val="accent1"/>
                </a:solidFill>
              </a:rPr>
              <a:t>advanced</a:t>
            </a: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dirty="0" err="1" smtClean="0">
                <a:solidFill>
                  <a:schemeClr val="accent1"/>
                </a:solidFill>
              </a:rPr>
              <a:t>applications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Tekstvak 1">
            <a:extLst>
              <a:ext uri="{FF2B5EF4-FFF2-40B4-BE49-F238E27FC236}">
                <a16:creationId xmlns:a16="http://schemas.microsoft.com/office/drawing/2014/main" id="{FBC8E273-E3B5-7E44-9245-FF39753F1542}"/>
              </a:ext>
            </a:extLst>
          </p:cNvPr>
          <p:cNvSpPr txBox="1"/>
          <p:nvPr/>
        </p:nvSpPr>
        <p:spPr>
          <a:xfrm>
            <a:off x="122682" y="1182756"/>
            <a:ext cx="51170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095C1"/>
              </a:buClr>
              <a:buSzPct val="75000"/>
            </a:pPr>
            <a:r>
              <a:rPr lang="nl-BE" sz="2000" b="1" dirty="0" smtClean="0"/>
              <a:t>Flat panel detector system </a:t>
            </a:r>
            <a:r>
              <a:rPr lang="nl-BE" sz="2000" b="1" dirty="0" err="1" smtClean="0"/>
              <a:t>combining</a:t>
            </a:r>
            <a:r>
              <a:rPr lang="nl-BE" sz="2000" b="1" dirty="0" smtClean="0"/>
              <a:t>: </a:t>
            </a:r>
            <a:endParaRPr lang="en-US" sz="2000" b="1" dirty="0" smtClean="0"/>
          </a:p>
          <a:p>
            <a:pPr marL="342900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marL="342900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Radioscopy</a:t>
            </a:r>
          </a:p>
          <a:p>
            <a:pPr marL="342900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marL="342900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Fluoroscopy</a:t>
            </a:r>
            <a:r>
              <a:rPr lang="en-US" sz="2000" dirty="0">
                <a:solidFill>
                  <a:schemeClr val="accent1"/>
                </a:solidFill>
              </a:rPr>
              <a:t>:</a:t>
            </a:r>
            <a:r>
              <a:rPr lang="en-US" sz="2000" dirty="0"/>
              <a:t> </a:t>
            </a:r>
            <a:r>
              <a:rPr lang="en-US" sz="2000" dirty="0" smtClean="0"/>
              <a:t> up </a:t>
            </a:r>
            <a:r>
              <a:rPr lang="en-US" sz="2000" dirty="0"/>
              <a:t>to 30 frames per second acquisition </a:t>
            </a:r>
            <a:r>
              <a:rPr lang="en-US" sz="2000" dirty="0" smtClean="0"/>
              <a:t>rate</a:t>
            </a:r>
          </a:p>
          <a:p>
            <a:pPr marL="342900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</a:rPr>
              <a:t>Advanced Clinical Applications: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en-US" sz="2000" dirty="0">
              <a:solidFill>
                <a:schemeClr val="accent1"/>
              </a:solidFill>
            </a:endParaRPr>
          </a:p>
          <a:p>
            <a:pPr marL="800100" lvl="1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</a:rPr>
              <a:t>Digital </a:t>
            </a:r>
            <a:r>
              <a:rPr lang="en-US" sz="2000" dirty="0" err="1">
                <a:solidFill>
                  <a:schemeClr val="accent1"/>
                </a:solidFill>
              </a:rPr>
              <a:t>tomosynthesis</a:t>
            </a:r>
            <a:r>
              <a:rPr lang="en-US" sz="2000" dirty="0">
                <a:solidFill>
                  <a:schemeClr val="accent1"/>
                </a:solidFill>
              </a:rPr>
              <a:t>:</a:t>
            </a:r>
            <a:r>
              <a:rPr lang="en-US" sz="2000" dirty="0"/>
              <a:t> drives high-resolution, limited-angle tomography with very fast, multi-slice image reconstruction</a:t>
            </a:r>
            <a:r>
              <a:rPr lang="en-US" sz="2000" dirty="0" smtClean="0"/>
              <a:t>.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en-US" sz="2000" dirty="0"/>
          </a:p>
          <a:p>
            <a:pPr marL="800100" lvl="1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Digital </a:t>
            </a:r>
            <a:r>
              <a:rPr lang="en-US" sz="2000" dirty="0" smtClean="0">
                <a:solidFill>
                  <a:srgbClr val="FF0000"/>
                </a:solidFill>
              </a:rPr>
              <a:t>Subtraction </a:t>
            </a:r>
            <a:r>
              <a:rPr lang="en-US" sz="2000" dirty="0" smtClean="0">
                <a:solidFill>
                  <a:srgbClr val="FF0000"/>
                </a:solidFill>
              </a:rPr>
              <a:t>Angiography (DSA) : </a:t>
            </a:r>
            <a:r>
              <a:rPr lang="en-US" sz="2000" dirty="0" smtClean="0"/>
              <a:t>real-time </a:t>
            </a:r>
            <a:r>
              <a:rPr lang="en-US" sz="2000" dirty="0" smtClean="0"/>
              <a:t>subtraction </a:t>
            </a:r>
            <a:r>
              <a:rPr lang="en-US" sz="2000" dirty="0" smtClean="0"/>
              <a:t>after injection of contrast agent</a:t>
            </a:r>
            <a:endParaRPr lang="en-US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C69A6-44EA-8746-B4D4-DE4E36836970}"/>
              </a:ext>
            </a:extLst>
          </p:cNvPr>
          <p:cNvCxnSpPr>
            <a:cxnSpLocks/>
          </p:cNvCxnSpPr>
          <p:nvPr/>
        </p:nvCxnSpPr>
        <p:spPr>
          <a:xfrm>
            <a:off x="0" y="1114097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390EC9A-B910-4F47-8176-65872788CA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446" y="1633591"/>
            <a:ext cx="7218552" cy="448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7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kstvak 1">
            <a:extLst>
              <a:ext uri="{FF2B5EF4-FFF2-40B4-BE49-F238E27FC236}">
                <a16:creationId xmlns:a16="http://schemas.microsoft.com/office/drawing/2014/main" id="{FBC8E273-E3B5-7E44-9245-FF39753F1542}"/>
              </a:ext>
            </a:extLst>
          </p:cNvPr>
          <p:cNvSpPr txBox="1"/>
          <p:nvPr/>
        </p:nvSpPr>
        <p:spPr>
          <a:xfrm>
            <a:off x="270166" y="1225689"/>
            <a:ext cx="496954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/>
                </a:solidFill>
              </a:rPr>
              <a:t>Roadmapping</a:t>
            </a:r>
            <a:r>
              <a:rPr lang="en-US" sz="2000" dirty="0">
                <a:solidFill>
                  <a:schemeClr val="accent1"/>
                </a:solidFill>
              </a:rPr>
              <a:t>:</a:t>
            </a:r>
            <a:r>
              <a:rPr lang="en-US" sz="2000" dirty="0"/>
              <a:t> Visualization technique used during interventional exams: facilitates maneuvering through the vasculature to position catheters, stents, introduce a balloon to dilate a stenosis</a:t>
            </a:r>
            <a:r>
              <a:rPr lang="en-US" sz="2000" dirty="0" smtClean="0"/>
              <a:t>,…</a:t>
            </a:r>
          </a:p>
          <a:p>
            <a:pPr>
              <a:buClr>
                <a:srgbClr val="6095C1"/>
              </a:buClr>
              <a:buSzPct val="75000"/>
            </a:pPr>
            <a:endParaRPr lang="en-US" sz="2000" dirty="0"/>
          </a:p>
          <a:p>
            <a:pPr marL="800100" lvl="1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accent1"/>
                </a:solidFill>
              </a:rPr>
              <a:t>Easystitch</a:t>
            </a:r>
            <a:r>
              <a:rPr lang="en-US" sz="2000" dirty="0">
                <a:solidFill>
                  <a:schemeClr val="accent1"/>
                </a:solidFill>
              </a:rPr>
              <a:t>:</a:t>
            </a:r>
            <a:r>
              <a:rPr lang="en-US" sz="2000" dirty="0"/>
              <a:t> </a:t>
            </a:r>
            <a:r>
              <a:rPr lang="en-US" sz="2000" dirty="0" smtClean="0"/>
              <a:t>standard Full </a:t>
            </a:r>
            <a:r>
              <a:rPr lang="en-US" sz="2000" dirty="0"/>
              <a:t>leg / full spine </a:t>
            </a:r>
            <a:r>
              <a:rPr lang="en-US" sz="2000" dirty="0" smtClean="0"/>
              <a:t>capabilities, </a:t>
            </a:r>
            <a:r>
              <a:rPr lang="en-US" sz="2000" dirty="0"/>
              <a:t>including tube and detector positioning, </a:t>
            </a:r>
            <a:r>
              <a:rPr lang="en-US" sz="2000" dirty="0" smtClean="0"/>
              <a:t>for acquisition </a:t>
            </a:r>
            <a:r>
              <a:rPr lang="en-US" sz="2000" dirty="0"/>
              <a:t>of up to four images. </a:t>
            </a:r>
            <a:r>
              <a:rPr lang="en-US" sz="2000" dirty="0" smtClean="0"/>
              <a:t> Extensive </a:t>
            </a:r>
            <a:r>
              <a:rPr lang="en-US" sz="2000" dirty="0"/>
              <a:t>orthopedic </a:t>
            </a:r>
            <a:r>
              <a:rPr lang="en-US" sz="2000" dirty="0" smtClean="0"/>
              <a:t>tools can be added. </a:t>
            </a:r>
          </a:p>
          <a:p>
            <a:pPr marL="342900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Extremities:</a:t>
            </a:r>
            <a:r>
              <a:rPr lang="en-US" sz="2000" dirty="0"/>
              <a:t> Motorized tube column angulation, manual tube rotation, enables end-to-end table-top coverage and unrestricted examination of extremities. </a:t>
            </a:r>
          </a:p>
          <a:p>
            <a:pPr marL="342900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C69A6-44EA-8746-B4D4-DE4E36836970}"/>
              </a:ext>
            </a:extLst>
          </p:cNvPr>
          <p:cNvCxnSpPr>
            <a:cxnSpLocks/>
          </p:cNvCxnSpPr>
          <p:nvPr/>
        </p:nvCxnSpPr>
        <p:spPr>
          <a:xfrm>
            <a:off x="0" y="1114097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390EC9A-B910-4F47-8176-65872788CA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075D36F-623F-D44D-9280-7D199AE9AE60}"/>
              </a:ext>
            </a:extLst>
          </p:cNvPr>
          <p:cNvSpPr txBox="1">
            <a:spLocks/>
          </p:cNvSpPr>
          <p:nvPr/>
        </p:nvSpPr>
        <p:spPr>
          <a:xfrm>
            <a:off x="152399" y="380002"/>
            <a:ext cx="12191999" cy="701731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>
                <a:solidFill>
                  <a:schemeClr val="accent1"/>
                </a:solidFill>
              </a:rPr>
              <a:t>Multi-purpose solution - from basic to advanced applications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51" y="1655302"/>
            <a:ext cx="6971949" cy="433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122" y="1756881"/>
            <a:ext cx="7214878" cy="4485566"/>
          </a:xfrm>
          <a:prstGeom prst="rect">
            <a:avLst/>
          </a:prstGeom>
        </p:spPr>
      </p:pic>
      <p:sp>
        <p:nvSpPr>
          <p:cNvPr id="24" name="Tekstvak 1">
            <a:extLst>
              <a:ext uri="{FF2B5EF4-FFF2-40B4-BE49-F238E27FC236}">
                <a16:creationId xmlns:a16="http://schemas.microsoft.com/office/drawing/2014/main" id="{FBC8E273-E3B5-7E44-9245-FF39753F1542}"/>
              </a:ext>
            </a:extLst>
          </p:cNvPr>
          <p:cNvSpPr txBox="1"/>
          <p:nvPr/>
        </p:nvSpPr>
        <p:spPr>
          <a:xfrm>
            <a:off x="270166" y="1225689"/>
            <a:ext cx="49695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endParaRPr lang="nl-BE" sz="2000" dirty="0" smtClean="0"/>
          </a:p>
          <a:p>
            <a:pPr marL="342900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Pediatric imaging: </a:t>
            </a:r>
            <a:r>
              <a:rPr lang="en-US" sz="2000" dirty="0"/>
              <a:t>On-board MUSICA, pulsed fluoroscopy, high power generator (resulting in short exposure times). Automated extra filtration and </a:t>
            </a:r>
            <a:r>
              <a:rPr lang="en-US" sz="2000" dirty="0" err="1"/>
              <a:t>antiscatter</a:t>
            </a:r>
            <a:r>
              <a:rPr lang="en-US" sz="2000" dirty="0"/>
              <a:t> grids enable you to minimize the patient dose. </a:t>
            </a: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Standing:</a:t>
            </a:r>
            <a:r>
              <a:rPr lang="en-US" sz="2000" dirty="0"/>
              <a:t> Tube and table rotation features enable off-table weight bearing studies and other challenging exams. </a:t>
            </a:r>
            <a:endParaRPr lang="en-US" sz="2000" dirty="0" smtClean="0"/>
          </a:p>
          <a:p>
            <a:pPr marL="342900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Chest:</a:t>
            </a:r>
            <a:r>
              <a:rPr lang="en-US" sz="2000" dirty="0"/>
              <a:t> The 180 cm Source Image Distance (SID) allows chest imaging at the standard SID without additional equipment</a:t>
            </a:r>
            <a:r>
              <a:rPr lang="en-US" sz="2000" dirty="0" smtClean="0"/>
              <a:t>.</a:t>
            </a:r>
          </a:p>
          <a:p>
            <a:pPr marL="342900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endParaRPr lang="nl-BE" sz="20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C69A6-44EA-8746-B4D4-DE4E36836970}"/>
              </a:ext>
            </a:extLst>
          </p:cNvPr>
          <p:cNvCxnSpPr>
            <a:cxnSpLocks/>
          </p:cNvCxnSpPr>
          <p:nvPr/>
        </p:nvCxnSpPr>
        <p:spPr>
          <a:xfrm>
            <a:off x="0" y="1114097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390EC9A-B910-4F47-8176-65872788C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F075D36F-623F-D44D-9280-7D199AE9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7602"/>
            <a:ext cx="12191999" cy="701731"/>
          </a:xfrm>
        </p:spPr>
        <p:txBody>
          <a:bodyPr>
            <a:normAutofit/>
          </a:bodyPr>
          <a:lstStyle/>
          <a:p>
            <a:r>
              <a:rPr lang="nl-BE" dirty="0" err="1" smtClean="0">
                <a:solidFill>
                  <a:schemeClr val="accent1"/>
                </a:solidFill>
              </a:rPr>
              <a:t>Multi-purpose</a:t>
            </a:r>
            <a:r>
              <a:rPr lang="nl-BE" dirty="0" smtClean="0">
                <a:solidFill>
                  <a:schemeClr val="accent1"/>
                </a:solidFill>
              </a:rPr>
              <a:t> solution - </a:t>
            </a:r>
            <a:r>
              <a:rPr lang="nl-BE" dirty="0" err="1" smtClean="0">
                <a:solidFill>
                  <a:schemeClr val="accent1"/>
                </a:solidFill>
              </a:rPr>
              <a:t>from</a:t>
            </a:r>
            <a:r>
              <a:rPr lang="nl-BE" dirty="0" smtClean="0">
                <a:solidFill>
                  <a:schemeClr val="accent1"/>
                </a:solidFill>
              </a:rPr>
              <a:t> basic </a:t>
            </a:r>
            <a:r>
              <a:rPr lang="nl-BE" dirty="0" err="1" smtClean="0">
                <a:solidFill>
                  <a:schemeClr val="accent1"/>
                </a:solidFill>
              </a:rPr>
              <a:t>to</a:t>
            </a: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dirty="0" err="1" smtClean="0">
                <a:solidFill>
                  <a:schemeClr val="accent1"/>
                </a:solidFill>
              </a:rPr>
              <a:t>advanced</a:t>
            </a: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dirty="0" err="1" smtClean="0">
                <a:solidFill>
                  <a:schemeClr val="accent1"/>
                </a:solidFill>
              </a:rPr>
              <a:t>applications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5D36F-623F-D44D-9280-7D199AE9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7602"/>
            <a:ext cx="12191999" cy="701731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Dynamic MUSICA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Tekstvak 1">
            <a:extLst>
              <a:ext uri="{FF2B5EF4-FFF2-40B4-BE49-F238E27FC236}">
                <a16:creationId xmlns:a16="http://schemas.microsoft.com/office/drawing/2014/main" id="{FBC8E273-E3B5-7E44-9245-FF39753F1542}"/>
              </a:ext>
            </a:extLst>
          </p:cNvPr>
          <p:cNvSpPr txBox="1"/>
          <p:nvPr/>
        </p:nvSpPr>
        <p:spPr>
          <a:xfrm>
            <a:off x="556055" y="1663438"/>
            <a:ext cx="6681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r>
              <a:rPr lang="nl-BE" sz="2000" dirty="0" err="1" smtClean="0"/>
              <a:t>Revolutionary</a:t>
            </a:r>
            <a:r>
              <a:rPr lang="nl-BE" sz="2000" dirty="0" smtClean="0"/>
              <a:t>, high speed, </a:t>
            </a:r>
            <a:r>
              <a:rPr lang="nl-BE" sz="2000" dirty="0" err="1" smtClean="0"/>
              <a:t>multi-scale</a:t>
            </a:r>
            <a:r>
              <a:rPr lang="nl-BE" sz="2000" dirty="0" smtClean="0"/>
              <a:t> image processing</a:t>
            </a:r>
          </a:p>
          <a:p>
            <a:pPr marL="342900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Arial" panose="020B0604020202020204" pitchFamily="34" charset="0"/>
              <a:buChar char="•"/>
            </a:pPr>
            <a:r>
              <a:rPr lang="nl-BE" sz="2000" dirty="0" err="1" smtClean="0"/>
              <a:t>Superb</a:t>
            </a:r>
            <a:r>
              <a:rPr lang="nl-BE" sz="2000" dirty="0" smtClean="0"/>
              <a:t> image </a:t>
            </a:r>
            <a:r>
              <a:rPr lang="nl-BE" sz="2000" dirty="0" err="1" smtClean="0"/>
              <a:t>quality</a:t>
            </a: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 err="1" smtClean="0"/>
              <a:t>Lowest</a:t>
            </a:r>
            <a:r>
              <a:rPr lang="nl-BE" sz="2000" dirty="0" smtClean="0"/>
              <a:t> </a:t>
            </a:r>
            <a:r>
              <a:rPr lang="nl-BE" sz="2000" dirty="0" err="1" smtClean="0"/>
              <a:t>possible</a:t>
            </a:r>
            <a:r>
              <a:rPr lang="nl-BE" sz="2000" dirty="0" smtClean="0"/>
              <a:t> </a:t>
            </a:r>
            <a:r>
              <a:rPr lang="nl-BE" sz="2000" dirty="0" err="1" smtClean="0"/>
              <a:t>dose</a:t>
            </a:r>
            <a:endParaRPr lang="nl-BE" sz="2000" dirty="0"/>
          </a:p>
          <a:p>
            <a:pPr>
              <a:buClr>
                <a:srgbClr val="6095C1"/>
              </a:buClr>
              <a:buSzPct val="75000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 err="1" smtClean="0"/>
              <a:t>Enhance</a:t>
            </a:r>
            <a:r>
              <a:rPr lang="nl-BE" sz="2000" dirty="0" smtClean="0"/>
              <a:t> </a:t>
            </a:r>
            <a:r>
              <a:rPr lang="nl-BE" sz="2000" dirty="0" err="1" smtClean="0"/>
              <a:t>noise</a:t>
            </a:r>
            <a:r>
              <a:rPr lang="nl-BE" sz="2000" dirty="0" smtClean="0"/>
              <a:t> </a:t>
            </a:r>
            <a:r>
              <a:rPr lang="nl-BE" sz="2000" dirty="0" err="1" smtClean="0"/>
              <a:t>suppression</a:t>
            </a: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/>
              <a:t> </a:t>
            </a:r>
            <a:r>
              <a:rPr lang="nl-BE" sz="2000" dirty="0" err="1" smtClean="0"/>
              <a:t>Superb</a:t>
            </a:r>
            <a:r>
              <a:rPr lang="nl-BE" sz="2000" dirty="0" smtClean="0"/>
              <a:t> </a:t>
            </a:r>
            <a:r>
              <a:rPr lang="nl-BE" sz="2000" dirty="0" err="1" smtClean="0"/>
              <a:t>brightness</a:t>
            </a:r>
            <a:endParaRPr lang="nl-BE" sz="2000" dirty="0" smtClean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 err="1" smtClean="0"/>
              <a:t>Density</a:t>
            </a:r>
            <a:r>
              <a:rPr lang="nl-BE" sz="2000" dirty="0" smtClean="0"/>
              <a:t> </a:t>
            </a:r>
            <a:r>
              <a:rPr lang="nl-BE" sz="2000" dirty="0" err="1" smtClean="0"/>
              <a:t>stabilization</a:t>
            </a:r>
            <a:endParaRPr lang="nl-BE" sz="2000" dirty="0" smtClean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nl-BE" sz="2000" dirty="0" err="1" smtClean="0"/>
              <a:t>Smooth</a:t>
            </a:r>
            <a:r>
              <a:rPr lang="nl-BE" sz="2000" dirty="0" smtClean="0"/>
              <a:t>, </a:t>
            </a:r>
            <a:r>
              <a:rPr lang="nl-BE" sz="2000" dirty="0" err="1" smtClean="0"/>
              <a:t>efficient</a:t>
            </a:r>
            <a:r>
              <a:rPr lang="nl-BE" sz="2000" dirty="0" smtClean="0"/>
              <a:t> workflow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36F385-94F6-E54E-A64A-D3BF60158B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C69A6-44EA-8746-B4D4-DE4E36836970}"/>
              </a:ext>
            </a:extLst>
          </p:cNvPr>
          <p:cNvCxnSpPr>
            <a:cxnSpLocks/>
          </p:cNvCxnSpPr>
          <p:nvPr/>
        </p:nvCxnSpPr>
        <p:spPr>
          <a:xfrm>
            <a:off x="0" y="1114097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487" y="1298862"/>
            <a:ext cx="4384251" cy="505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5D36F-623F-D44D-9280-7D199AE9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7602"/>
            <a:ext cx="12191999" cy="70173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Workflow focused design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Tekstvak 1">
            <a:extLst>
              <a:ext uri="{FF2B5EF4-FFF2-40B4-BE49-F238E27FC236}">
                <a16:creationId xmlns:a16="http://schemas.microsoft.com/office/drawing/2014/main" id="{FBC8E273-E3B5-7E44-9245-FF39753F1542}"/>
              </a:ext>
            </a:extLst>
          </p:cNvPr>
          <p:cNvSpPr txBox="1"/>
          <p:nvPr/>
        </p:nvSpPr>
        <p:spPr>
          <a:xfrm>
            <a:off x="6800278" y="1802296"/>
            <a:ext cx="49695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accent1"/>
                </a:solidFill>
              </a:rPr>
              <a:t>VarioDrive</a:t>
            </a:r>
            <a:r>
              <a:rPr lang="en-US" sz="2000" dirty="0"/>
              <a:t> movements for both manual and auto-positioning contribute to a quick, easy procedure for the patient</a:t>
            </a:r>
            <a:r>
              <a:rPr lang="en-US" sz="2000" dirty="0" smtClean="0"/>
              <a:t>.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sz="2000" dirty="0"/>
              <a:t>Seamless automatic stitching directly on the table allowing </a:t>
            </a:r>
            <a:r>
              <a:rPr lang="en-US" sz="2000" dirty="0" smtClean="0"/>
              <a:t>simple, precise </a:t>
            </a:r>
            <a:r>
              <a:rPr lang="en-US" sz="2000" dirty="0" smtClean="0">
                <a:solidFill>
                  <a:schemeClr val="accent1"/>
                </a:solidFill>
              </a:rPr>
              <a:t>horizontal </a:t>
            </a:r>
            <a:r>
              <a:rPr lang="en-US" sz="2000" dirty="0">
                <a:solidFill>
                  <a:schemeClr val="accent1"/>
                </a:solidFill>
              </a:rPr>
              <a:t>and vertical Full Leg Full Spine </a:t>
            </a:r>
            <a:r>
              <a:rPr lang="en-US" sz="2000" dirty="0"/>
              <a:t>(FLFS) </a:t>
            </a:r>
            <a:r>
              <a:rPr lang="en-US" sz="2000" dirty="0" smtClean="0"/>
              <a:t>procedures</a:t>
            </a:r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accent1"/>
                </a:solidFill>
              </a:rPr>
              <a:t>LiveVision</a:t>
            </a:r>
            <a:r>
              <a:rPr lang="en-US" sz="2000" dirty="0" smtClean="0">
                <a:solidFill>
                  <a:schemeClr val="accent1"/>
                </a:solidFill>
              </a:rPr>
              <a:t>: </a:t>
            </a:r>
            <a:r>
              <a:rPr lang="en-US" sz="2000" dirty="0" smtClean="0"/>
              <a:t>First-person </a:t>
            </a:r>
            <a:r>
              <a:rPr lang="en-US" sz="2000" dirty="0"/>
              <a:t>camera view of your patient, allowing you to remote position patients to keep an eye on them without radiation. </a:t>
            </a:r>
            <a:endParaRPr lang="en-US" sz="2000" dirty="0" smtClean="0"/>
          </a:p>
          <a:p>
            <a:pPr marL="342900" indent="-342900">
              <a:buClr>
                <a:srgbClr val="6095C1"/>
              </a:buClr>
              <a:buSzPct val="75000"/>
              <a:buFont typeface="Wingdings" pitchFamily="2" charset="2"/>
              <a:buChar char="§"/>
            </a:pPr>
            <a:endParaRPr lang="nl-BE" sz="20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C69A6-44EA-8746-B4D4-DE4E36836970}"/>
              </a:ext>
            </a:extLst>
          </p:cNvPr>
          <p:cNvCxnSpPr>
            <a:cxnSpLocks/>
          </p:cNvCxnSpPr>
          <p:nvPr/>
        </p:nvCxnSpPr>
        <p:spPr>
          <a:xfrm>
            <a:off x="0" y="1114097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390EC9A-B910-4F47-8176-65872788CA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7" y="6306206"/>
            <a:ext cx="1308253" cy="31806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1744"/>
            <a:ext cx="6874052" cy="275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8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fa">
  <a:themeElements>
    <a:clrScheme name="Agfa Group - Powerpoint Style">
      <a:dk1>
        <a:srgbClr val="989898"/>
      </a:dk1>
      <a:lt1>
        <a:srgbClr val="FFFFFF"/>
      </a:lt1>
      <a:dk2>
        <a:srgbClr val="989898"/>
      </a:dk2>
      <a:lt2>
        <a:srgbClr val="E7E6E6"/>
      </a:lt2>
      <a:accent1>
        <a:srgbClr val="EE3024"/>
      </a:accent1>
      <a:accent2>
        <a:srgbClr val="2EB8C3"/>
      </a:accent2>
      <a:accent3>
        <a:srgbClr val="93A749"/>
      </a:accent3>
      <a:accent4>
        <a:srgbClr val="FFC000"/>
      </a:accent4>
      <a:accent5>
        <a:srgbClr val="517FB1"/>
      </a:accent5>
      <a:accent6>
        <a:srgbClr val="1B304B"/>
      </a:accent6>
      <a:hlink>
        <a:srgbClr val="6095C1"/>
      </a:hlink>
      <a:folHlink>
        <a:srgbClr val="C4549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sterfile" id="{5D7E7B6C-DED5-EE4B-94A3-A9ACA9D8DBBC}" vid="{55F0E81C-F8E0-A542-9BDC-41322A3A6C16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7070</TotalTime>
  <Words>916</Words>
  <Application>Microsoft Office PowerPoint</Application>
  <PresentationFormat>Breedbeeld</PresentationFormat>
  <Paragraphs>169</Paragraphs>
  <Slides>17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Calibri</vt:lpstr>
      <vt:lpstr>Wingdings</vt:lpstr>
      <vt:lpstr>Arial</vt:lpstr>
      <vt:lpstr>Bosis for Agfa Light</vt:lpstr>
      <vt:lpstr>Agfa</vt:lpstr>
      <vt:lpstr>PowerPoint-presentatie</vt:lpstr>
      <vt:lpstr>DR Room general concerns</vt:lpstr>
      <vt:lpstr>PowerPoint-presentatie</vt:lpstr>
      <vt:lpstr>Customer driven design</vt:lpstr>
      <vt:lpstr>Multi-purpose DR solution - from basic to advanced applications</vt:lpstr>
      <vt:lpstr>PowerPoint-presentatie</vt:lpstr>
      <vt:lpstr>Multi-purpose solution - from basic to advanced applications</vt:lpstr>
      <vt:lpstr>Dynamic MUSICA</vt:lpstr>
      <vt:lpstr>Workflow focused design</vt:lpstr>
      <vt:lpstr>Workflow focused design</vt:lpstr>
      <vt:lpstr>Patient Care</vt:lpstr>
      <vt:lpstr>Patient Care</vt:lpstr>
      <vt:lpstr>Make Dose matter….</vt:lpstr>
      <vt:lpstr>Optimized financial value</vt:lpstr>
      <vt:lpstr>What our customers say…</vt:lpstr>
      <vt:lpstr>DR Room: the concerns &amp; Agfa’s answers</vt:lpstr>
      <vt:lpstr>PowerPoint-presentatie</vt:lpstr>
    </vt:vector>
  </TitlesOfParts>
  <Manager/>
  <Company>Agfa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Jacobs , Johan</dc:creator>
  <cp:keywords/>
  <dc:description/>
  <cp:lastModifiedBy>Baten , Birgitte</cp:lastModifiedBy>
  <cp:revision>399</cp:revision>
  <cp:lastPrinted>2019-05-02T11:10:02Z</cp:lastPrinted>
  <dcterms:created xsi:type="dcterms:W3CDTF">2018-01-19T12:17:25Z</dcterms:created>
  <dcterms:modified xsi:type="dcterms:W3CDTF">2021-11-16T08:22:52Z</dcterms:modified>
  <cp:category/>
</cp:coreProperties>
</file>