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324" r:id="rId2"/>
    <p:sldId id="327" r:id="rId3"/>
    <p:sldId id="325" r:id="rId4"/>
    <p:sldId id="302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9" r:id="rId13"/>
    <p:sldId id="338" r:id="rId14"/>
    <p:sldId id="330" r:id="rId15"/>
  </p:sldIdLst>
  <p:sldSz cx="12192000" cy="6858000"/>
  <p:notesSz cx="6797675" cy="9926638"/>
  <p:embeddedFontLst>
    <p:embeddedFont>
      <p:font typeface="Bosis for Agfa Light" panose="020B0304030504040204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5C1"/>
    <a:srgbClr val="517FB1"/>
    <a:srgbClr val="098CAE"/>
    <a:srgbClr val="EE3224"/>
    <a:srgbClr val="E2E7E6"/>
    <a:srgbClr val="DCE3E2"/>
    <a:srgbClr val="1B304B"/>
    <a:srgbClr val="FFC403"/>
    <a:srgbClr val="5D9E98"/>
    <a:srgbClr val="177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8" autoAdjust="0"/>
    <p:restoredTop sz="94707"/>
  </p:normalViewPr>
  <p:slideViewPr>
    <p:cSldViewPr snapToGrid="0" showGuides="1">
      <p:cViewPr varScale="1">
        <p:scale>
          <a:sx n="65" d="100"/>
          <a:sy n="65" d="100"/>
        </p:scale>
        <p:origin x="97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10"/>
    </p:cViewPr>
  </p:sorterViewPr>
  <p:notesViewPr>
    <p:cSldViewPr snapToGrid="0">
      <p:cViewPr varScale="1">
        <p:scale>
          <a:sx n="47" d="100"/>
          <a:sy n="47" d="100"/>
        </p:scale>
        <p:origin x="197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72E85E5E-3556-2543-A83B-8F4BEB98C9FE}" type="datetime3">
              <a:rPr lang="en-US" smtClean="0"/>
              <a:t>21 November 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r>
              <a:rPr lang="nl-BE"/>
              <a:t>Company Confidential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AAEC8DF6-410B-4476-A9CA-9F70834278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92303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53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56BED0EE-BB44-354D-B6C8-0F92707936D8}" type="datetime3">
              <a:rPr lang="en-US" smtClean="0"/>
              <a:t>21 November 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75" tIns="31487" rIns="62975" bIns="31487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42" y="4777256"/>
            <a:ext cx="5438792" cy="3908964"/>
          </a:xfrm>
          <a:prstGeom prst="rect">
            <a:avLst/>
          </a:prstGeom>
        </p:spPr>
        <p:txBody>
          <a:bodyPr vert="horz" lIns="62975" tIns="31487" rIns="62975" bIns="31487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r>
              <a:rPr lang="nl-BE"/>
              <a:t>Company Confidential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53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B00E03ED-2B5A-4155-83DB-2DC72F9E98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3921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BED0EE-BB44-354D-B6C8-0F92707936D8}" type="datetime3">
              <a:rPr lang="en-US" smtClean="0"/>
              <a:t>21 November 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03ED-2B5A-4155-83DB-2DC72F9E989E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290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6BED0EE-BB44-354D-B6C8-0F92707936D8}" type="datetime3">
              <a:rPr lang="en-US" smtClean="0"/>
              <a:t>21 November 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BE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E03ED-2B5A-4155-83DB-2DC72F9E989E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506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6BED0EE-BB44-354D-B6C8-0F92707936D8}" type="datetime3">
              <a:rPr lang="en-US" smtClean="0"/>
              <a:t>21 November 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BE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E03ED-2B5A-4155-83DB-2DC72F9E989E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769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2402EE-E0C7-084D-A848-AB870A20A5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7626" y="1"/>
            <a:ext cx="4064374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Bosis for Agfa Light" panose="020B0304030504040204" pitchFamily="34" charset="77"/>
              </a:defRPr>
            </a:lvl1pPr>
          </a:lstStyle>
          <a:p>
            <a:r>
              <a:rPr lang="en-US" b="0" i="0" dirty="0">
                <a:latin typeface="Bosis for Agfa Light" panose="020B0304030504040204" pitchFamily="34" charset="77"/>
              </a:rPr>
              <a:t>select a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DD868F8-29E6-6145-9D0D-AE7071344FC0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0" y="0"/>
            <a:ext cx="4064374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Bosis for Agfa Light" panose="020B0304030504040204" pitchFamily="34" charset="77"/>
              </a:defRPr>
            </a:lvl1pPr>
          </a:lstStyle>
          <a:p>
            <a:r>
              <a:rPr lang="en-US" b="0" i="0" dirty="0">
                <a:latin typeface="Bosis for Agfa Light" panose="020B0304030504040204" pitchFamily="34" charset="77"/>
              </a:rPr>
              <a:t>select a picture</a:t>
            </a:r>
            <a:endParaRPr lang="en-US" dirty="0"/>
          </a:p>
        </p:txBody>
      </p:sp>
      <p:sp>
        <p:nvSpPr>
          <p:cNvPr id="12" name="Rechthoek 21">
            <a:extLst>
              <a:ext uri="{FF2B5EF4-FFF2-40B4-BE49-F238E27FC236}">
                <a16:creationId xmlns:a16="http://schemas.microsoft.com/office/drawing/2014/main" id="{2CE6F70E-00BA-6F4B-989A-580C6B51B1B9}"/>
              </a:ext>
            </a:extLst>
          </p:cNvPr>
          <p:cNvSpPr/>
          <p:nvPr userDrawn="1"/>
        </p:nvSpPr>
        <p:spPr>
          <a:xfrm>
            <a:off x="4063813" y="6716109"/>
            <a:ext cx="4063813" cy="141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F78665-6AF6-254A-A352-A129B860D7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3252" y="3929554"/>
            <a:ext cx="4064374" cy="9144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A57844-0176-3444-9B4B-10303297AC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63252" y="2971800"/>
            <a:ext cx="4063812" cy="9144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 b="1">
                <a:solidFill>
                  <a:schemeClr val="accent1"/>
                </a:solidFill>
              </a:defRPr>
            </a:lvl2pPr>
            <a:lvl3pPr marL="914400" indent="0">
              <a:buNone/>
              <a:defRPr b="1">
                <a:solidFill>
                  <a:schemeClr val="accent1"/>
                </a:solidFill>
              </a:defRPr>
            </a:lvl3pPr>
            <a:lvl4pPr marL="1371600" indent="0">
              <a:buNone/>
              <a:defRPr b="1">
                <a:solidFill>
                  <a:schemeClr val="accent1"/>
                </a:solidFill>
              </a:defRPr>
            </a:lvl4pPr>
            <a:lvl5pPr marL="1828800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56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Grey - no logo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6C19476-94A3-244C-8D97-D5FF6AFE8022}"/>
              </a:ext>
            </a:extLst>
          </p:cNvPr>
          <p:cNvSpPr/>
          <p:nvPr userDrawn="1"/>
        </p:nvSpPr>
        <p:spPr>
          <a:xfrm>
            <a:off x="-12387" y="1129358"/>
            <a:ext cx="4479237" cy="57286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52B22-5C7F-C242-99D8-89CDB6CB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79CE-3FE0-E64E-9824-26405FC31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931" y="1617985"/>
            <a:ext cx="6651322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>
              <a:buClr>
                <a:schemeClr val="tx2"/>
              </a:buClr>
              <a:buFont typeface="Wingdings" pitchFamily="2" charset="2"/>
              <a:buChar char="§"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AB664-4186-E94C-B202-CD332B4CF0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7747" y="2299549"/>
            <a:ext cx="3487024" cy="357705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Wingdings" pitchFamily="2" charset="2"/>
              <a:buNone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accent2"/>
              </a:buClr>
              <a:buFont typeface="Wingdings" pitchFamily="2" charset="2"/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Clr>
                <a:schemeClr val="tx2"/>
              </a:buClr>
              <a:buFont typeface="Wingdings" pitchFamily="2" charset="2"/>
              <a:buNone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Clr>
                <a:schemeClr val="tx2"/>
              </a:buClr>
              <a:buFont typeface="Wingdings" pitchFamily="2" charset="2"/>
              <a:buNone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60E1F4-9E51-624B-BD35-F1F54E14CD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747" y="1617985"/>
            <a:ext cx="3518628" cy="53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406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 no logo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2B22-5C7F-C242-99D8-89CDB6CB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AB664-4186-E94C-B202-CD332B4CF0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7747" y="2299549"/>
            <a:ext cx="11283436" cy="416751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Wingdings" pitchFamily="2" charset="2"/>
              <a:buNone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accent2"/>
              </a:buClr>
              <a:buFont typeface="Wingdings" pitchFamily="2" charset="2"/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Clr>
                <a:schemeClr val="tx2"/>
              </a:buClr>
              <a:buFont typeface="Wingdings" pitchFamily="2" charset="2"/>
              <a:buNone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Clr>
                <a:schemeClr val="tx2"/>
              </a:buClr>
              <a:buFont typeface="Wingdings" pitchFamily="2" charset="2"/>
              <a:buNone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60E1F4-9E51-624B-BD35-F1F54E14CD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746" y="1617985"/>
            <a:ext cx="11283437" cy="53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2681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-  - no logo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2402EE-E0C7-084D-A848-AB870A20A5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77163" y="1128713"/>
            <a:ext cx="4414837" cy="57292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Bosis for Agfa Light" panose="020B0304030504040204" pitchFamily="34" charset="77"/>
              </a:defRPr>
            </a:lvl1pPr>
          </a:lstStyle>
          <a:p>
            <a:r>
              <a:rPr lang="en-US" b="0" i="0" dirty="0">
                <a:latin typeface="Bosis for Agfa Light" panose="020B0304030504040204" pitchFamily="34" charset="77"/>
              </a:rPr>
              <a:t>select a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A90CCD-CB30-E542-8265-3A1E51EC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0FC26E-B383-1941-80C0-77A18906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34" y="2279060"/>
            <a:ext cx="6651322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>
              <a:buClr>
                <a:schemeClr val="tx2"/>
              </a:buClr>
              <a:buFont typeface="Wingdings" pitchFamily="2" charset="2"/>
              <a:buChar char="§"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BB880C4-D7F5-F047-8EE0-E7C7E4A841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434" y="1617985"/>
            <a:ext cx="6651322" cy="53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906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ture - no logo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2402EE-E0C7-084D-A848-AB870A20A5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128713"/>
            <a:ext cx="12192000" cy="57292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Bosis for Agfa Light" panose="020B0304030504040204" pitchFamily="34" charset="77"/>
              </a:defRPr>
            </a:lvl1pPr>
          </a:lstStyle>
          <a:p>
            <a:r>
              <a:rPr lang="en-US" b="0" i="0" dirty="0">
                <a:latin typeface="Bosis for Agfa Light" panose="020B0304030504040204" pitchFamily="34" charset="77"/>
              </a:rPr>
              <a:t>select a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A90CCD-CB30-E542-8265-3A1E51EC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97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Grey - logo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6C19476-94A3-244C-8D97-D5FF6AFE8022}"/>
              </a:ext>
            </a:extLst>
          </p:cNvPr>
          <p:cNvSpPr/>
          <p:nvPr userDrawn="1"/>
        </p:nvSpPr>
        <p:spPr>
          <a:xfrm>
            <a:off x="-12387" y="1129358"/>
            <a:ext cx="4479237" cy="57286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52B22-5C7F-C242-99D8-89CDB6CB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79CE-3FE0-E64E-9824-26405FC31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931" y="1617985"/>
            <a:ext cx="6651322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>
              <a:buClr>
                <a:schemeClr val="tx2"/>
              </a:buClr>
              <a:buFont typeface="Wingdings" pitchFamily="2" charset="2"/>
              <a:buChar char="§"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AB664-4186-E94C-B202-CD332B4CF0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7747" y="2299549"/>
            <a:ext cx="3487024" cy="357705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Wingdings" pitchFamily="2" charset="2"/>
              <a:buNone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accent2"/>
              </a:buClr>
              <a:buFont typeface="Wingdings" pitchFamily="2" charset="2"/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Clr>
                <a:schemeClr val="tx2"/>
              </a:buClr>
              <a:buFont typeface="Wingdings" pitchFamily="2" charset="2"/>
              <a:buNone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Clr>
                <a:schemeClr val="tx2"/>
              </a:buClr>
              <a:buFont typeface="Wingdings" pitchFamily="2" charset="2"/>
              <a:buNone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60E1F4-9E51-624B-BD35-F1F54E14CD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747" y="1617985"/>
            <a:ext cx="3518628" cy="53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D757E4B-4773-7142-A6DE-2C84E9FDC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748" y="6356350"/>
            <a:ext cx="1348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EAC5AFC-6807-1C4B-9198-34903211A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46346" y="6356350"/>
            <a:ext cx="8967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Company Confidential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B2BE935-F494-0348-892D-58861E118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411" y="6606281"/>
            <a:ext cx="878589" cy="265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A760-7765-8C4C-8CCA-719629CA92E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891738-4743-BB44-875A-C73BECF106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835" y="6386996"/>
            <a:ext cx="926407" cy="2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 logo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2B22-5C7F-C242-99D8-89CDB6CB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AB664-4186-E94C-B202-CD332B4CF0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7747" y="2299549"/>
            <a:ext cx="11283436" cy="400669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Wingdings" pitchFamily="2" charset="2"/>
              <a:buNone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accent2"/>
              </a:buClr>
              <a:buFont typeface="Wingdings" pitchFamily="2" charset="2"/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Clr>
                <a:schemeClr val="tx2"/>
              </a:buClr>
              <a:buFont typeface="Wingdings" pitchFamily="2" charset="2"/>
              <a:buNone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Clr>
                <a:schemeClr val="tx2"/>
              </a:buClr>
              <a:buFont typeface="Wingdings" pitchFamily="2" charset="2"/>
              <a:buNone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60E1F4-9E51-624B-BD35-F1F54E14CD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746" y="1617985"/>
            <a:ext cx="11283437" cy="53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A1F44A2-AF58-FD45-BAE8-1FCA99894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748" y="6356350"/>
            <a:ext cx="1348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94BE077-8AD2-1243-AB99-5ACBE20F5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46346" y="6356350"/>
            <a:ext cx="8967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Company Confidential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3B9E8B2-0DF8-E249-B957-32C5BB3F5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411" y="6606281"/>
            <a:ext cx="878589" cy="265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A760-7765-8C4C-8CCA-719629CA92E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EB36A-D666-2046-9FF8-117632B00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835" y="6386996"/>
            <a:ext cx="926407" cy="2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2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- logo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2402EE-E0C7-084D-A848-AB870A20A5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77163" y="1128713"/>
            <a:ext cx="4414837" cy="57292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Bosis for Agfa Light" panose="020B0304030504040204" pitchFamily="34" charset="77"/>
              </a:defRPr>
            </a:lvl1pPr>
          </a:lstStyle>
          <a:p>
            <a:r>
              <a:rPr lang="en-US" b="0" i="0" dirty="0">
                <a:latin typeface="Bosis for Agfa Light" panose="020B0304030504040204" pitchFamily="34" charset="77"/>
              </a:rPr>
              <a:t>select a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A90CCD-CB30-E542-8265-3A1E51EC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0FC26E-B383-1941-80C0-77A18906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34" y="2279060"/>
            <a:ext cx="6651322" cy="394076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>
              <a:buClr>
                <a:schemeClr val="tx2"/>
              </a:buClr>
              <a:buFont typeface="Wingdings" pitchFamily="2" charset="2"/>
              <a:buChar char="§"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BB880C4-D7F5-F047-8EE0-E7C7E4A841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434" y="1617985"/>
            <a:ext cx="6651322" cy="53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C4ABDAE-8035-F047-9B5B-CC4FC5D95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748" y="6356350"/>
            <a:ext cx="1348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7862465-7B58-CD44-91C4-64B602F90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46346" y="6356350"/>
            <a:ext cx="8967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Company Confidential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62EBC71-2123-614A-BC80-C7CEF0EAE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411" y="6606281"/>
            <a:ext cx="878589" cy="265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A760-7765-8C4C-8CCA-719629CA92E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657001-3043-BE47-954E-F29015EA78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835" y="6386996"/>
            <a:ext cx="926407" cy="2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ture - logo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A90CCD-CB30-E542-8265-3A1E51EC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A6DBA2-B718-264B-946A-57683BBB7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748" y="6356350"/>
            <a:ext cx="1348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13E0B7-C6A3-B44E-A406-413BAE3E7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46346" y="6356350"/>
            <a:ext cx="8967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Company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B5F401-F70C-9441-A056-9FFA70D9C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411" y="6606281"/>
            <a:ext cx="878589" cy="265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A760-7765-8C4C-8CCA-719629CA92E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3FA319-DCF3-044C-9116-DC0E22E18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835" y="6386996"/>
            <a:ext cx="926407" cy="2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8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78" r:id="rId3"/>
    <p:sldLayoutId id="2147483676" r:id="rId4"/>
    <p:sldLayoutId id="2147483677" r:id="rId5"/>
    <p:sldLayoutId id="2147483679" r:id="rId6"/>
    <p:sldLayoutId id="2147483683" r:id="rId7"/>
    <p:sldLayoutId id="2147483681" r:id="rId8"/>
    <p:sldLayoutId id="2147483682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bD2s18VG3s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hyperlink" Target="https://www.youtube.com/watch?v=_pxBLGgeRY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lkAWgHMHlQs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TxpqaTwkBDA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DE2399-672D-1E44-A808-AD0794980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E94B35-D071-EE4C-A1E8-12E1FFD694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102B0C-FB5C-B442-AA42-D9D0EDFEFBAA}"/>
              </a:ext>
            </a:extLst>
          </p:cNvPr>
          <p:cNvSpPr/>
          <p:nvPr/>
        </p:nvSpPr>
        <p:spPr>
          <a:xfrm>
            <a:off x="0" y="2930418"/>
            <a:ext cx="5596922" cy="2283376"/>
          </a:xfrm>
          <a:prstGeom prst="rect">
            <a:avLst/>
          </a:prstGeom>
          <a:solidFill>
            <a:srgbClr val="6095C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kstvak 12">
            <a:extLst>
              <a:ext uri="{FF2B5EF4-FFF2-40B4-BE49-F238E27FC236}">
                <a16:creationId xmlns:a16="http://schemas.microsoft.com/office/drawing/2014/main" id="{BE2118C3-D6B5-934C-9D59-CAFCBAF60EE8}"/>
              </a:ext>
            </a:extLst>
          </p:cNvPr>
          <p:cNvSpPr txBox="1"/>
          <p:nvPr/>
        </p:nvSpPr>
        <p:spPr>
          <a:xfrm>
            <a:off x="468556" y="2930418"/>
            <a:ext cx="4888910" cy="14157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11000" dirty="0">
                <a:solidFill>
                  <a:schemeClr val="bg1"/>
                </a:solidFill>
              </a:rPr>
              <a:t>DR 100s </a:t>
            </a:r>
            <a:endParaRPr lang="en-US" sz="11000" dirty="0">
              <a:solidFill>
                <a:schemeClr val="bg1"/>
              </a:solidFill>
            </a:endParaRPr>
          </a:p>
        </p:txBody>
      </p:sp>
      <p:sp>
        <p:nvSpPr>
          <p:cNvPr id="16" name="Tekstvak 12">
            <a:extLst>
              <a:ext uri="{FF2B5EF4-FFF2-40B4-BE49-F238E27FC236}">
                <a16:creationId xmlns:a16="http://schemas.microsoft.com/office/drawing/2014/main" id="{11EE5332-66CC-C546-91BB-4180B7D78851}"/>
              </a:ext>
            </a:extLst>
          </p:cNvPr>
          <p:cNvSpPr txBox="1"/>
          <p:nvPr/>
        </p:nvSpPr>
        <p:spPr>
          <a:xfrm>
            <a:off x="546932" y="4384681"/>
            <a:ext cx="5049990" cy="641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2800" dirty="0">
                <a:solidFill>
                  <a:schemeClr val="bg1"/>
                </a:solidFill>
              </a:rPr>
              <a:t>A new Force in mobile imaging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 err="1">
                <a:solidFill>
                  <a:srgbClr val="6095C1"/>
                </a:solidFill>
              </a:rPr>
              <a:t>FreeView</a:t>
            </a:r>
            <a:r>
              <a:rPr lang="en-US" dirty="0">
                <a:solidFill>
                  <a:srgbClr val="6095C1"/>
                </a:solidFill>
              </a:rPr>
              <a:t> telescopic column</a:t>
            </a: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6493794" y="1536175"/>
            <a:ext cx="4969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Increased visibility on the go</a:t>
            </a:r>
          </a:p>
          <a:p>
            <a:pPr>
              <a:buClr>
                <a:srgbClr val="6095C1"/>
              </a:buClr>
              <a:buSzPct val="75000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 smtClean="0"/>
              <a:t>Excellent </a:t>
            </a:r>
            <a:r>
              <a:rPr lang="nl-BE" sz="2000" dirty="0" err="1" smtClean="0"/>
              <a:t>maneuverability</a:t>
            </a: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 smtClean="0"/>
              <a:t>Safe passage in busy corridors, elevators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doors</a:t>
            </a:r>
            <a:endParaRPr lang="nl-BE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 smtClean="0"/>
              <a:t>Easy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smtClean="0"/>
              <a:t>drive, </a:t>
            </a:r>
            <a:r>
              <a:rPr lang="nl-BE" sz="2000" dirty="0" err="1" smtClean="0"/>
              <a:t>position</a:t>
            </a:r>
            <a:r>
              <a:rPr lang="nl-BE" sz="2000" dirty="0" smtClean="0"/>
              <a:t> </a:t>
            </a:r>
            <a:r>
              <a:rPr lang="nl-BE" sz="2000" dirty="0" err="1"/>
              <a:t>and</a:t>
            </a:r>
            <a:r>
              <a:rPr lang="nl-BE" sz="2000" dirty="0"/>
              <a:t> park </a:t>
            </a:r>
          </a:p>
          <a:p>
            <a:pPr>
              <a:buClr>
                <a:srgbClr val="6095C1"/>
              </a:buClr>
              <a:buSzPct val="75000"/>
            </a:pPr>
            <a:r>
              <a:rPr lang="nl-BE" sz="2000" dirty="0" smtClean="0"/>
              <a:t> </a:t>
            </a: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A34ECD1-2557-7C43-8002-8BC6CC6F8C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7" t="550" r="3824" b="1276"/>
          <a:stretch/>
        </p:blipFill>
        <p:spPr>
          <a:xfrm>
            <a:off x="-2" y="1114097"/>
            <a:ext cx="6096001" cy="5743900"/>
          </a:xfr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870F1C3-78E7-E54E-9741-A22318CB9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72" y="4953894"/>
            <a:ext cx="2209040" cy="807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77272-CD08-B245-9085-C8C3614014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E8DA1DC-3EDB-9A48-A6E6-CD1953884BA0}"/>
              </a:ext>
            </a:extLst>
          </p:cNvPr>
          <p:cNvGrpSpPr/>
          <p:nvPr/>
        </p:nvGrpSpPr>
        <p:grpSpPr>
          <a:xfrm>
            <a:off x="6906672" y="4336942"/>
            <a:ext cx="2237327" cy="369332"/>
            <a:chOff x="6936817" y="4616444"/>
            <a:chExt cx="2237327" cy="369332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96F7337-09CA-1345-B445-19B3887BD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36817" y="4689061"/>
              <a:ext cx="208626" cy="208626"/>
            </a:xfrm>
            <a:prstGeom prst="rect">
              <a:avLst/>
            </a:prstGeom>
          </p:spPr>
        </p:pic>
        <p:sp>
          <p:nvSpPr>
            <p:cNvPr id="14" name="Tekstvak 1">
              <a:extLst>
                <a:ext uri="{FF2B5EF4-FFF2-40B4-BE49-F238E27FC236}">
                  <a16:creationId xmlns:a16="http://schemas.microsoft.com/office/drawing/2014/main" id="{83107D5B-6F72-6447-984E-5577064649F3}"/>
                </a:ext>
              </a:extLst>
            </p:cNvPr>
            <p:cNvSpPr txBox="1"/>
            <p:nvPr/>
          </p:nvSpPr>
          <p:spPr>
            <a:xfrm>
              <a:off x="7165539" y="4616444"/>
              <a:ext cx="2008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6095C1"/>
                </a:buClr>
                <a:buSzPct val="75000"/>
              </a:pPr>
              <a:r>
                <a:rPr lang="nl-BE" dirty="0">
                  <a:solidFill>
                    <a:srgbClr val="6095C1"/>
                  </a:solidFill>
                  <a:hlinkClick r:id="rId8"/>
                </a:rPr>
                <a:t>Watch the video</a:t>
              </a:r>
              <a:endParaRPr lang="nl-BE" dirty="0">
                <a:solidFill>
                  <a:srgbClr val="6095C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0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87" y="2130371"/>
            <a:ext cx="1670911" cy="16709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>
                <a:solidFill>
                  <a:srgbClr val="6095C1"/>
                </a:solidFill>
              </a:rPr>
              <a:t>The devil is in the details</a:t>
            </a: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6438711" y="1740960"/>
            <a:ext cx="496954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 err="1" smtClean="0"/>
              <a:t>Locking</a:t>
            </a:r>
            <a:r>
              <a:rPr lang="nl-BE" sz="2000" dirty="0" smtClean="0"/>
              <a:t> </a:t>
            </a:r>
            <a:r>
              <a:rPr lang="nl-BE" sz="2000" dirty="0" err="1" smtClean="0"/>
              <a:t>mechanism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both</a:t>
            </a:r>
            <a:r>
              <a:rPr lang="nl-BE" sz="2000" dirty="0" smtClean="0"/>
              <a:t> </a:t>
            </a:r>
            <a:r>
              <a:rPr lang="nl-BE" sz="2000" dirty="0"/>
              <a:t/>
            </a:r>
            <a:br>
              <a:rPr lang="nl-BE" sz="2000" dirty="0"/>
            </a:br>
            <a:r>
              <a:rPr lang="nl-BE" sz="2000" dirty="0"/>
              <a:t>detectors and remote </a:t>
            </a:r>
            <a:r>
              <a:rPr lang="nl-BE" sz="2000" dirty="0" smtClean="0"/>
              <a:t>control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dirty="0" smtClean="0"/>
              <a:t>DR </a:t>
            </a:r>
            <a:r>
              <a:rPr lang="en-US" dirty="0"/>
              <a:t>Detector Care Program protects your portable detector from accidental liquid or drop damages</a:t>
            </a:r>
          </a:p>
          <a:p>
            <a:pPr>
              <a:buClr>
                <a:srgbClr val="6095C1"/>
              </a:buClr>
              <a:buSzPct val="75000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Integrated detector battery charger</a:t>
            </a:r>
          </a:p>
          <a:p>
            <a:pPr>
              <a:buClr>
                <a:srgbClr val="6095C1"/>
              </a:buClr>
              <a:buSzPct val="75000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Bluetooth remote exposure </a:t>
            </a:r>
            <a:r>
              <a:rPr lang="nl-BE" sz="2000" dirty="0" smtClean="0"/>
              <a:t>switch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>
              <a:buClr>
                <a:srgbClr val="6095C1"/>
              </a:buClr>
              <a:buSzPct val="75000"/>
            </a:pPr>
            <a:r>
              <a:rPr lang="nl-BE" sz="2000" dirty="0" smtClean="0"/>
              <a:t> </a:t>
            </a:r>
            <a:endParaRPr lang="nl-BE" sz="20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A34ECD1-2557-7C43-8002-8BC6CC6F8C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r="1566" b="6517"/>
          <a:stretch/>
        </p:blipFill>
        <p:spPr>
          <a:xfrm>
            <a:off x="0" y="1114097"/>
            <a:ext cx="6095999" cy="5743900"/>
          </a:xfr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8211AF9-0D8F-6343-BB90-4FAA9EECBD73}"/>
              </a:ext>
            </a:extLst>
          </p:cNvPr>
          <p:cNvSpPr/>
          <p:nvPr/>
        </p:nvSpPr>
        <p:spPr>
          <a:xfrm>
            <a:off x="-1" y="4000555"/>
            <a:ext cx="6095999" cy="72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5DCF16-93E0-EB47-B13C-C35D786ED7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294E957-5AA9-C34C-A920-B866329A9F43}"/>
              </a:ext>
            </a:extLst>
          </p:cNvPr>
          <p:cNvGrpSpPr/>
          <p:nvPr/>
        </p:nvGrpSpPr>
        <p:grpSpPr>
          <a:xfrm>
            <a:off x="6836333" y="5022752"/>
            <a:ext cx="2237327" cy="369332"/>
            <a:chOff x="6936817" y="4616444"/>
            <a:chExt cx="2237327" cy="369332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849A261-9FD1-5E43-865D-8DEDC9E71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36817" y="4689061"/>
              <a:ext cx="208626" cy="208626"/>
            </a:xfrm>
            <a:prstGeom prst="rect">
              <a:avLst/>
            </a:prstGeom>
          </p:spPr>
        </p:pic>
        <p:sp>
          <p:nvSpPr>
            <p:cNvPr id="12" name="Tekstvak 1">
              <a:extLst>
                <a:ext uri="{FF2B5EF4-FFF2-40B4-BE49-F238E27FC236}">
                  <a16:creationId xmlns:a16="http://schemas.microsoft.com/office/drawing/2014/main" id="{24F0FE0B-DA29-9F4A-899B-2D681571C629}"/>
                </a:ext>
              </a:extLst>
            </p:cNvPr>
            <p:cNvSpPr txBox="1"/>
            <p:nvPr/>
          </p:nvSpPr>
          <p:spPr>
            <a:xfrm>
              <a:off x="7165539" y="4616444"/>
              <a:ext cx="2008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6095C1"/>
                </a:buClr>
                <a:buSzPct val="75000"/>
              </a:pPr>
              <a:r>
                <a:rPr lang="nl-BE" dirty="0">
                  <a:solidFill>
                    <a:srgbClr val="6095C1"/>
                  </a:solidFill>
                  <a:hlinkClick r:id="rId7"/>
                </a:rPr>
                <a:t>Watch the video</a:t>
              </a:r>
              <a:endParaRPr lang="nl-BE" dirty="0">
                <a:solidFill>
                  <a:srgbClr val="6095C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8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23" y="4985833"/>
            <a:ext cx="949664" cy="9496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>
                <a:solidFill>
                  <a:srgbClr val="6095C1"/>
                </a:solidFill>
              </a:rPr>
              <a:t>DR 100s solutions</a:t>
            </a:r>
          </a:p>
        </p:txBody>
      </p:sp>
      <p:sp>
        <p:nvSpPr>
          <p:cNvPr id="9" name="Tekstvak 1">
            <a:extLst>
              <a:ext uri="{FF2B5EF4-FFF2-40B4-BE49-F238E27FC236}">
                <a16:creationId xmlns:a16="http://schemas.microsoft.com/office/drawing/2014/main" id="{6D2E242C-FA66-1245-B448-9B2D5BBE65D7}"/>
              </a:ext>
            </a:extLst>
          </p:cNvPr>
          <p:cNvSpPr txBox="1"/>
          <p:nvPr/>
        </p:nvSpPr>
        <p:spPr>
          <a:xfrm>
            <a:off x="800858" y="1435540"/>
            <a:ext cx="38111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solidFill>
                  <a:srgbClr val="6095C1"/>
                </a:solidFill>
              </a:rPr>
              <a:t>Maneuverability of mobile </a:t>
            </a:r>
            <a:r>
              <a:rPr lang="nl-BE" sz="1400" b="1" dirty="0" smtClean="0">
                <a:solidFill>
                  <a:srgbClr val="6095C1"/>
                </a:solidFill>
              </a:rPr>
              <a:t>unit</a:t>
            </a:r>
            <a:endParaRPr lang="nl-BE" sz="1400" b="1" dirty="0">
              <a:solidFill>
                <a:srgbClr val="6095C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 smtClean="0"/>
              <a:t>ZeroForce</a:t>
            </a:r>
            <a:r>
              <a:rPr lang="nl-BE" sz="1400" dirty="0" smtClean="0"/>
              <a:t> </a:t>
            </a:r>
            <a:r>
              <a:rPr lang="nl-BE" sz="1400" dirty="0" err="1" smtClean="0"/>
              <a:t>technology</a:t>
            </a: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Agile </a:t>
            </a:r>
            <a:r>
              <a:rPr lang="nl-BE" sz="1400" dirty="0" err="1" smtClean="0"/>
              <a:t>movements</a:t>
            </a: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Measures </a:t>
            </a:r>
            <a:r>
              <a:rPr lang="en-US" sz="1400" dirty="0"/>
              <a:t>only 58cm/22,8 inch 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Height adjustable driving handle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Good balance</a:t>
            </a:r>
            <a:br>
              <a:rPr lang="nl-BE" sz="1400" dirty="0"/>
            </a:br>
            <a:endParaRPr lang="nl-BE" sz="1400" dirty="0"/>
          </a:p>
          <a:p>
            <a:r>
              <a:rPr lang="nl-BE" sz="1400" b="1" dirty="0">
                <a:solidFill>
                  <a:srgbClr val="6095C1"/>
                </a:solidFill>
              </a:rPr>
              <a:t>Maneuverability of tube head at </a:t>
            </a:r>
            <a:r>
              <a:rPr lang="nl-BE" sz="1400" b="1" dirty="0" err="1" smtClean="0">
                <a:solidFill>
                  <a:srgbClr val="6095C1"/>
                </a:solidFill>
              </a:rPr>
              <a:t>bedside</a:t>
            </a:r>
            <a:endParaRPr lang="nl-BE" sz="1400" b="1" dirty="0">
              <a:solidFill>
                <a:srgbClr val="6095C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/>
              <a:t>ZeroForce</a:t>
            </a:r>
            <a:r>
              <a:rPr lang="nl-BE" sz="1400" dirty="0"/>
              <a:t> </a:t>
            </a:r>
            <a:r>
              <a:rPr lang="nl-BE" sz="1400" dirty="0" err="1"/>
              <a:t>technology</a:t>
            </a:r>
            <a:endParaRPr lang="nl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Flexible swiveling </a:t>
            </a:r>
            <a:r>
              <a:rPr lang="en-US" sz="1400" dirty="0"/>
              <a:t>of tube head in all 3 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Bed-end system positioning possible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nl-BE" sz="1400" b="1" dirty="0">
                <a:solidFill>
                  <a:srgbClr val="6095C1"/>
                </a:solidFill>
              </a:rPr>
              <a:t>Detector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Anti theft mechanism locks both detectors </a:t>
            </a:r>
            <a:br>
              <a:rPr lang="nl-BE" sz="1400" dirty="0"/>
            </a:br>
            <a:r>
              <a:rPr lang="nl-BE" sz="1400" dirty="0"/>
              <a:t>and remote </a:t>
            </a:r>
            <a:r>
              <a:rPr lang="nl-BE" sz="1400" dirty="0" smtClean="0"/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DR Detector Care Program protects your portable detector from accidental liquid or drop </a:t>
            </a:r>
            <a:r>
              <a:rPr lang="en-US" sz="1400" dirty="0" smtClean="0"/>
              <a:t>damages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/>
          </a:p>
          <a:p>
            <a:r>
              <a:rPr lang="nl-BE" sz="1400" b="1" dirty="0">
                <a:solidFill>
                  <a:srgbClr val="6095C1"/>
                </a:solidFill>
              </a:rPr>
              <a:t>Patient and staff safety</a:t>
            </a:r>
            <a:endParaRPr lang="en-US" sz="1400" b="1" dirty="0">
              <a:solidFill>
                <a:srgbClr val="6095C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MUSICA Nerve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Reduce and manage dose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Avoid retakes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Bluetooth remote exposure switch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D91B7E-E31E-8243-9F44-ED4C81FD1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5" t="3315" r="21958" b="18785"/>
          <a:stretch/>
        </p:blipFill>
        <p:spPr>
          <a:xfrm>
            <a:off x="9077277" y="1120140"/>
            <a:ext cx="3088640" cy="57378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1DBC34E-C006-A942-9704-255B7C08BA54}"/>
              </a:ext>
            </a:extLst>
          </p:cNvPr>
          <p:cNvSpPr/>
          <p:nvPr/>
        </p:nvSpPr>
        <p:spPr>
          <a:xfrm>
            <a:off x="8975571" y="1128713"/>
            <a:ext cx="813682" cy="5729287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6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5157538" y="1435540"/>
            <a:ext cx="40172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solidFill>
                  <a:srgbClr val="6095C1"/>
                </a:solidFill>
              </a:rPr>
              <a:t>X-</a:t>
            </a:r>
            <a:r>
              <a:rPr lang="nl-BE" sz="1400" b="1" dirty="0" err="1">
                <a:solidFill>
                  <a:srgbClr val="6095C1"/>
                </a:solidFill>
              </a:rPr>
              <a:t>ray</a:t>
            </a:r>
            <a:r>
              <a:rPr lang="nl-BE" sz="1400" b="1" dirty="0">
                <a:solidFill>
                  <a:srgbClr val="6095C1"/>
                </a:solidFill>
              </a:rPr>
              <a:t> </a:t>
            </a:r>
            <a:r>
              <a:rPr lang="nl-BE" sz="1400" b="1" dirty="0" smtClean="0">
                <a:solidFill>
                  <a:srgbClr val="6095C1"/>
                </a:solidFill>
              </a:rPr>
              <a:t>alignement </a:t>
            </a:r>
            <a:r>
              <a:rPr lang="nl-BE" sz="1400" b="1" dirty="0">
                <a:solidFill>
                  <a:srgbClr val="6095C1"/>
                </a:solidFill>
              </a:rPr>
              <a:t>at </a:t>
            </a:r>
            <a:r>
              <a:rPr lang="nl-BE" sz="1400" b="1" dirty="0" err="1" smtClean="0">
                <a:solidFill>
                  <a:srgbClr val="6095C1"/>
                </a:solidFill>
              </a:rPr>
              <a:t>bedside</a:t>
            </a:r>
            <a:endParaRPr lang="nl-BE" sz="1400" b="1" dirty="0">
              <a:solidFill>
                <a:srgbClr val="6095C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Easy </a:t>
            </a:r>
            <a:r>
              <a:rPr lang="nl-BE" sz="1400" dirty="0" err="1"/>
              <a:t>and</a:t>
            </a:r>
            <a:r>
              <a:rPr lang="nl-BE" sz="1400" dirty="0"/>
              <a:t> </a:t>
            </a:r>
            <a:r>
              <a:rPr lang="nl-BE" sz="1400" dirty="0" err="1" smtClean="0"/>
              <a:t>flexible</a:t>
            </a:r>
            <a:r>
              <a:rPr lang="nl-BE" sz="1400" dirty="0" smtClean="0"/>
              <a:t> </a:t>
            </a:r>
            <a:r>
              <a:rPr lang="nl-BE" sz="1400" dirty="0" err="1" smtClean="0"/>
              <a:t>swiveling</a:t>
            </a:r>
            <a:r>
              <a:rPr lang="nl-BE" sz="1400" dirty="0" smtClean="0"/>
              <a:t> of tube </a:t>
            </a:r>
            <a:r>
              <a:rPr lang="nl-BE" sz="1400" dirty="0" err="1" smtClean="0"/>
              <a:t>head</a:t>
            </a:r>
            <a:r>
              <a:rPr lang="nl-BE" sz="1400" dirty="0" smtClean="0"/>
              <a:t> in </a:t>
            </a:r>
            <a:r>
              <a:rPr lang="nl-BE" sz="1400" dirty="0" err="1" smtClean="0"/>
              <a:t>all</a:t>
            </a:r>
            <a:r>
              <a:rPr lang="nl-BE" sz="1400" dirty="0" smtClean="0"/>
              <a:t> 3 </a:t>
            </a:r>
            <a:r>
              <a:rPr lang="nl-BE" sz="1400" dirty="0" err="1" smtClean="0"/>
              <a:t>axes</a:t>
            </a: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Collimator </a:t>
            </a:r>
            <a:r>
              <a:rPr lang="nl-BE" sz="1400" dirty="0"/>
              <a:t>rotation can be </a:t>
            </a:r>
            <a:r>
              <a:rPr lang="nl-BE" sz="1400" dirty="0" err="1"/>
              <a:t>done</a:t>
            </a:r>
            <a:r>
              <a:rPr lang="nl-BE" sz="1400" dirty="0"/>
              <a:t> </a:t>
            </a:r>
            <a:r>
              <a:rPr lang="nl-BE" sz="1400" dirty="0" err="1" smtClean="0"/>
              <a:t>while</a:t>
            </a:r>
            <a:r>
              <a:rPr lang="nl-BE" sz="1400" dirty="0" smtClean="0"/>
              <a:t> </a:t>
            </a:r>
            <a:r>
              <a:rPr lang="nl-BE" sz="1400" dirty="0" err="1" smtClean="0"/>
              <a:t>swiveling</a:t>
            </a:r>
            <a:r>
              <a:rPr lang="nl-BE" sz="1400" dirty="0" smtClean="0"/>
              <a:t> </a:t>
            </a:r>
            <a:r>
              <a:rPr lang="nl-BE" sz="1400" dirty="0" err="1" smtClean="0"/>
              <a:t>the</a:t>
            </a:r>
            <a:r>
              <a:rPr lang="nl-BE" sz="1400" dirty="0" smtClean="0"/>
              <a:t> </a:t>
            </a:r>
            <a:r>
              <a:rPr lang="nl-BE" sz="1400" dirty="0"/>
              <a:t>tube 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>
              <a:solidFill>
                <a:srgbClr val="EE3224"/>
              </a:solidFill>
            </a:endParaRPr>
          </a:p>
          <a:p>
            <a:r>
              <a:rPr lang="nl-BE" sz="1400" b="1" dirty="0">
                <a:solidFill>
                  <a:srgbClr val="6095C1"/>
                </a:solidFill>
              </a:rPr>
              <a:t>System ergonomics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monitor’s viewing angle adjustable as necessary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eliminates glare and light reflection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Power plug positioned at a convenient 75 cm above the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Storage for sanitizer wraps, gloves and hand sanitizer integrated  into the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nl-BE" sz="1400" b="1" dirty="0">
                <a:solidFill>
                  <a:srgbClr val="6095C1"/>
                </a:solidFill>
              </a:rPr>
              <a:t>Limited applications with mobile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Long length (stitching) exams </a:t>
            </a:r>
            <a:r>
              <a:rPr lang="en-US" sz="1400" dirty="0" smtClean="0"/>
              <a:t>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Standard </a:t>
            </a:r>
            <a:r>
              <a:rPr lang="en-US" sz="1400" dirty="0"/>
              <a:t>MUSICA Workstation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Broad range of features and tools available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touch-enabled intuitive interface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fast previews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vast number of exam presets</a:t>
            </a:r>
            <a:endParaRPr lang="nl-BE" sz="14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E802FC5-E7A3-A242-ADBA-064477076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655" y="1498086"/>
            <a:ext cx="183175" cy="18317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0BEA878-629B-F640-9E5E-753200211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167" y="3011715"/>
            <a:ext cx="183175" cy="18317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DAD04F9-0425-9148-B609-1D9C12DD8F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312" y="4096324"/>
            <a:ext cx="183175" cy="18317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3A8C9F1-DEA7-B045-9A4E-3E26CA18C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312" y="5605285"/>
            <a:ext cx="183175" cy="18317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54897D6-9380-C14D-9685-9D0ADDE16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7525" y="1498086"/>
            <a:ext cx="183175" cy="18317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D8FE69E0-824B-B246-9EDA-968E5A913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784" y="2820996"/>
            <a:ext cx="183175" cy="18317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59E7FBD9-DCA3-6F4B-85E9-95ED3300E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9251" y="4720456"/>
            <a:ext cx="183175" cy="18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>
                <a:solidFill>
                  <a:srgbClr val="6095C1"/>
                </a:solidFill>
              </a:rPr>
              <a:t>DR: Raising the bar by lowering the dose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8211AF9-0D8F-6343-BB90-4FAA9EECBD73}"/>
              </a:ext>
            </a:extLst>
          </p:cNvPr>
          <p:cNvSpPr/>
          <p:nvPr/>
        </p:nvSpPr>
        <p:spPr>
          <a:xfrm>
            <a:off x="-1" y="4000555"/>
            <a:ext cx="6095999" cy="72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33FE4A7-52D6-444E-AD37-DF551E586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5" b="9840"/>
          <a:stretch/>
        </p:blipFill>
        <p:spPr>
          <a:xfrm>
            <a:off x="1414409" y="1460428"/>
            <a:ext cx="9363178" cy="50802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FE09F5-DA91-5B4B-A53E-515A688B8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54" y="0"/>
            <a:ext cx="6474336" cy="6858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9" y="3533776"/>
            <a:ext cx="2541710" cy="25417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5C266D-C8AC-D445-BE0E-134FA2564F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1" r="31646"/>
          <a:stretch/>
        </p:blipFill>
        <p:spPr>
          <a:xfrm>
            <a:off x="3428566" y="3533775"/>
            <a:ext cx="1709181" cy="240964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38F7C1-925C-2C43-BC27-BA6915829032}"/>
              </a:ext>
            </a:extLst>
          </p:cNvPr>
          <p:cNvSpPr/>
          <p:nvPr/>
        </p:nvSpPr>
        <p:spPr>
          <a:xfrm>
            <a:off x="593861" y="3600450"/>
            <a:ext cx="2409643" cy="24096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4F99D8-CD57-A84E-BDD0-7F533D37F8B9}"/>
              </a:ext>
            </a:extLst>
          </p:cNvPr>
          <p:cNvSpPr/>
          <p:nvPr/>
        </p:nvSpPr>
        <p:spPr>
          <a:xfrm>
            <a:off x="3187279" y="3600450"/>
            <a:ext cx="2409643" cy="24096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AAD6F7-1F74-D147-B13F-611486498DE5}"/>
              </a:ext>
            </a:extLst>
          </p:cNvPr>
          <p:cNvSpPr/>
          <p:nvPr/>
        </p:nvSpPr>
        <p:spPr>
          <a:xfrm>
            <a:off x="0" y="914582"/>
            <a:ext cx="5596922" cy="2283376"/>
          </a:xfrm>
          <a:prstGeom prst="rect">
            <a:avLst/>
          </a:prstGeom>
          <a:solidFill>
            <a:srgbClr val="6095C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kstvak 12">
            <a:extLst>
              <a:ext uri="{FF2B5EF4-FFF2-40B4-BE49-F238E27FC236}">
                <a16:creationId xmlns:a16="http://schemas.microsoft.com/office/drawing/2014/main" id="{26F77909-BD15-264B-AEFF-48FEAC6A6CEF}"/>
              </a:ext>
            </a:extLst>
          </p:cNvPr>
          <p:cNvSpPr txBox="1"/>
          <p:nvPr/>
        </p:nvSpPr>
        <p:spPr>
          <a:xfrm>
            <a:off x="468556" y="914582"/>
            <a:ext cx="4888910" cy="14157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11000" dirty="0">
                <a:solidFill>
                  <a:schemeClr val="bg1"/>
                </a:solidFill>
              </a:rPr>
              <a:t>DR 100s </a:t>
            </a:r>
            <a:endParaRPr lang="en-US" sz="11000" dirty="0">
              <a:solidFill>
                <a:schemeClr val="bg1"/>
              </a:solidFill>
            </a:endParaRPr>
          </a:p>
        </p:txBody>
      </p:sp>
      <p:sp>
        <p:nvSpPr>
          <p:cNvPr id="29" name="Tekstvak 12">
            <a:extLst>
              <a:ext uri="{FF2B5EF4-FFF2-40B4-BE49-F238E27FC236}">
                <a16:creationId xmlns:a16="http://schemas.microsoft.com/office/drawing/2014/main" id="{3D8D3DD8-DED4-C54C-98CA-980E7CCC86D4}"/>
              </a:ext>
            </a:extLst>
          </p:cNvPr>
          <p:cNvSpPr txBox="1"/>
          <p:nvPr/>
        </p:nvSpPr>
        <p:spPr>
          <a:xfrm>
            <a:off x="546932" y="2368845"/>
            <a:ext cx="5049990" cy="641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2800" dirty="0">
                <a:solidFill>
                  <a:schemeClr val="bg1"/>
                </a:solidFill>
              </a:rPr>
              <a:t>A new Force in mobile imaging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059CD07-63B5-344A-AD93-C70C9287E5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>
                <a:solidFill>
                  <a:srgbClr val="6095C1"/>
                </a:solidFill>
              </a:rPr>
              <a:t>Mobile DR concerns</a:t>
            </a:r>
          </a:p>
        </p:txBody>
      </p:sp>
      <p:sp>
        <p:nvSpPr>
          <p:cNvPr id="9" name="Tekstvak 1">
            <a:extLst>
              <a:ext uri="{FF2B5EF4-FFF2-40B4-BE49-F238E27FC236}">
                <a16:creationId xmlns:a16="http://schemas.microsoft.com/office/drawing/2014/main" id="{6D2E242C-FA66-1245-B448-9B2D5BBE65D7}"/>
              </a:ext>
            </a:extLst>
          </p:cNvPr>
          <p:cNvSpPr txBox="1"/>
          <p:nvPr/>
        </p:nvSpPr>
        <p:spPr>
          <a:xfrm>
            <a:off x="1178222" y="1657087"/>
            <a:ext cx="60159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/>
              <a:t>Patient</a:t>
            </a:r>
            <a:r>
              <a:rPr lang="nl-BE" sz="2000" b="1" dirty="0"/>
              <a:t> </a:t>
            </a:r>
            <a:r>
              <a:rPr lang="nl-BE" sz="2000" b="1" dirty="0" err="1"/>
              <a:t>and</a:t>
            </a:r>
            <a:r>
              <a:rPr lang="nl-BE" sz="2000" b="1" dirty="0"/>
              <a:t> </a:t>
            </a:r>
            <a:r>
              <a:rPr lang="nl-BE" sz="2000" b="1" dirty="0" err="1"/>
              <a:t>staff</a:t>
            </a:r>
            <a:r>
              <a:rPr lang="nl-BE" sz="2000" b="1" dirty="0"/>
              <a:t> </a:t>
            </a:r>
            <a:r>
              <a:rPr lang="nl-BE" sz="2000" b="1" dirty="0" err="1"/>
              <a:t>safety</a:t>
            </a:r>
            <a:endParaRPr lang="nl-BE" sz="2000" b="1" dirty="0"/>
          </a:p>
          <a:p>
            <a:endParaRPr lang="nl-BE" sz="2000" b="1" dirty="0" smtClean="0"/>
          </a:p>
          <a:p>
            <a:r>
              <a:rPr lang="nl-BE" sz="2000" b="1" dirty="0" err="1" smtClean="0"/>
              <a:t>Maneuverability</a:t>
            </a:r>
            <a:r>
              <a:rPr lang="nl-BE" sz="2000" b="1" dirty="0" smtClean="0"/>
              <a:t> </a:t>
            </a:r>
            <a:r>
              <a:rPr lang="nl-BE" sz="2000" b="1" dirty="0"/>
              <a:t>of mobile unit</a:t>
            </a:r>
          </a:p>
          <a:p>
            <a:endParaRPr lang="nl-BE" sz="2000" b="1" dirty="0"/>
          </a:p>
          <a:p>
            <a:r>
              <a:rPr lang="nl-BE" sz="2000" b="1" dirty="0"/>
              <a:t>Maneuverability of tube head at bedside</a:t>
            </a:r>
          </a:p>
          <a:p>
            <a:endParaRPr lang="nl-BE" sz="2000" dirty="0"/>
          </a:p>
          <a:p>
            <a:r>
              <a:rPr lang="nl-BE" sz="2000" b="1" dirty="0"/>
              <a:t>Detector protection</a:t>
            </a:r>
          </a:p>
          <a:p>
            <a:endParaRPr lang="nl-BE" sz="2000" b="1" dirty="0"/>
          </a:p>
          <a:p>
            <a:r>
              <a:rPr lang="nl-BE" sz="2000" b="1" dirty="0"/>
              <a:t>X-</a:t>
            </a:r>
            <a:r>
              <a:rPr lang="nl-BE" sz="2000" b="1" dirty="0" err="1"/>
              <a:t>ray</a:t>
            </a:r>
            <a:r>
              <a:rPr lang="nl-BE" sz="2000" b="1" dirty="0"/>
              <a:t> </a:t>
            </a:r>
            <a:r>
              <a:rPr lang="nl-BE" sz="2000" b="1" dirty="0" smtClean="0"/>
              <a:t>alignement </a:t>
            </a:r>
            <a:r>
              <a:rPr lang="nl-BE" sz="2000" b="1" dirty="0"/>
              <a:t>at bedside</a:t>
            </a:r>
          </a:p>
          <a:p>
            <a:endParaRPr lang="nl-BE" sz="2000" dirty="0"/>
          </a:p>
          <a:p>
            <a:r>
              <a:rPr lang="nl-BE" sz="2000" b="1" dirty="0"/>
              <a:t>System ergonomics</a:t>
            </a:r>
          </a:p>
          <a:p>
            <a:endParaRPr lang="nl-BE" sz="2000" dirty="0"/>
          </a:p>
          <a:p>
            <a:r>
              <a:rPr lang="nl-BE" sz="2000" b="1" dirty="0"/>
              <a:t>Limited applications with mobile unit</a:t>
            </a:r>
            <a:endParaRPr lang="nl-BE" sz="2000" dirty="0"/>
          </a:p>
          <a:p>
            <a:endParaRPr lang="nl-BE" sz="2000" b="1" dirty="0"/>
          </a:p>
          <a:p>
            <a:endParaRPr lang="nl-BE" sz="2000" dirty="0"/>
          </a:p>
        </p:txBody>
      </p:sp>
      <p:sp>
        <p:nvSpPr>
          <p:cNvPr id="10" name="Freeform 161">
            <a:extLst>
              <a:ext uri="{FF2B5EF4-FFF2-40B4-BE49-F238E27FC236}">
                <a16:creationId xmlns:a16="http://schemas.microsoft.com/office/drawing/2014/main" id="{BBD38C95-6805-3C40-BDDF-B96195B93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28" y="1781385"/>
            <a:ext cx="185400" cy="16652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rgbClr val="6095C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defTabSz="914484">
              <a:defRPr/>
            </a:pPr>
            <a:endParaRPr lang="en-US" sz="270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Freeform 161">
            <a:extLst>
              <a:ext uri="{FF2B5EF4-FFF2-40B4-BE49-F238E27FC236}">
                <a16:creationId xmlns:a16="http://schemas.microsoft.com/office/drawing/2014/main" id="{B2A67884-AEFE-6645-8C47-AAFE7D57C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28" y="2388387"/>
            <a:ext cx="185400" cy="16652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rgbClr val="6095C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defTabSz="914484">
              <a:defRPr/>
            </a:pPr>
            <a:endParaRPr lang="en-US" sz="270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Freeform 161">
            <a:extLst>
              <a:ext uri="{FF2B5EF4-FFF2-40B4-BE49-F238E27FC236}">
                <a16:creationId xmlns:a16="http://schemas.microsoft.com/office/drawing/2014/main" id="{F43630DD-AB64-8548-9BB7-6C473E32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28" y="2995389"/>
            <a:ext cx="185400" cy="16652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rgbClr val="6095C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defTabSz="914484">
              <a:defRPr/>
            </a:pPr>
            <a:endParaRPr lang="en-US" sz="270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Freeform 161">
            <a:extLst>
              <a:ext uri="{FF2B5EF4-FFF2-40B4-BE49-F238E27FC236}">
                <a16:creationId xmlns:a16="http://schemas.microsoft.com/office/drawing/2014/main" id="{276BCE03-7382-FB41-959C-0BA443F87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28" y="3602391"/>
            <a:ext cx="185400" cy="16652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rgbClr val="6095C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defTabSz="914484">
              <a:defRPr/>
            </a:pPr>
            <a:endParaRPr lang="en-US" sz="270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Freeform 161">
            <a:extLst>
              <a:ext uri="{FF2B5EF4-FFF2-40B4-BE49-F238E27FC236}">
                <a16:creationId xmlns:a16="http://schemas.microsoft.com/office/drawing/2014/main" id="{E53D8F2E-6680-1D42-9875-B7B7920AC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28" y="4209393"/>
            <a:ext cx="185400" cy="16652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rgbClr val="6095C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defTabSz="914484">
              <a:defRPr/>
            </a:pPr>
            <a:endParaRPr lang="en-US" sz="270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Freeform 161">
            <a:extLst>
              <a:ext uri="{FF2B5EF4-FFF2-40B4-BE49-F238E27FC236}">
                <a16:creationId xmlns:a16="http://schemas.microsoft.com/office/drawing/2014/main" id="{8A52BE2B-FF1E-9D48-9BA5-167723018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28" y="4816395"/>
            <a:ext cx="185400" cy="16652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rgbClr val="6095C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defTabSz="914484">
              <a:defRPr/>
            </a:pPr>
            <a:endParaRPr lang="en-US" sz="270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Freeform 161">
            <a:extLst>
              <a:ext uri="{FF2B5EF4-FFF2-40B4-BE49-F238E27FC236}">
                <a16:creationId xmlns:a16="http://schemas.microsoft.com/office/drawing/2014/main" id="{82DF98FE-167A-F644-AD31-BDCA5B561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28" y="5423397"/>
            <a:ext cx="185400" cy="16652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rgbClr val="6095C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defTabSz="914484">
              <a:defRPr/>
            </a:pPr>
            <a:endParaRPr lang="en-US" sz="270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567DA6E6-7A76-C44A-B7C9-01A5E39833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5" r="3225" b="31393"/>
          <a:stretch/>
        </p:blipFill>
        <p:spPr>
          <a:xfrm>
            <a:off x="6096001" y="1128713"/>
            <a:ext cx="6095998" cy="5729287"/>
          </a:xfr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2EED92E8-3355-2449-98FA-3F975D06F51B}"/>
              </a:ext>
            </a:extLst>
          </p:cNvPr>
          <p:cNvSpPr/>
          <p:nvPr/>
        </p:nvSpPr>
        <p:spPr>
          <a:xfrm>
            <a:off x="6096000" y="1128713"/>
            <a:ext cx="2438400" cy="5729287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28713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39272F-7280-7348-AF8C-DD441D6C7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D93D95-7C79-9245-8C82-7663F2C3EF75}"/>
              </a:ext>
            </a:extLst>
          </p:cNvPr>
          <p:cNvSpPr/>
          <p:nvPr/>
        </p:nvSpPr>
        <p:spPr>
          <a:xfrm>
            <a:off x="0" y="2980339"/>
            <a:ext cx="4927053" cy="387766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EDE607-E2AB-444A-A4D1-254C95EC2AEE}"/>
              </a:ext>
            </a:extLst>
          </p:cNvPr>
          <p:cNvSpPr/>
          <p:nvPr/>
        </p:nvSpPr>
        <p:spPr>
          <a:xfrm>
            <a:off x="0" y="1208206"/>
            <a:ext cx="4927053" cy="1772134"/>
          </a:xfrm>
          <a:prstGeom prst="rect">
            <a:avLst/>
          </a:prstGeom>
          <a:solidFill>
            <a:srgbClr val="6095C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vak 12"/>
          <p:cNvSpPr txBox="1"/>
          <p:nvPr/>
        </p:nvSpPr>
        <p:spPr>
          <a:xfrm>
            <a:off x="708012" y="1250246"/>
            <a:ext cx="3882715" cy="14157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8600" dirty="0">
                <a:solidFill>
                  <a:schemeClr val="bg1"/>
                </a:solidFill>
              </a:rPr>
              <a:t>DR 100s </a:t>
            </a:r>
            <a:endParaRPr lang="en-US" sz="8600" dirty="0">
              <a:solidFill>
                <a:schemeClr val="bg1"/>
              </a:solidFill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BBB715C8-BA77-D74E-BC17-393F7ED42E3F}"/>
              </a:ext>
            </a:extLst>
          </p:cNvPr>
          <p:cNvSpPr txBox="1"/>
          <p:nvPr/>
        </p:nvSpPr>
        <p:spPr>
          <a:xfrm>
            <a:off x="786389" y="2342852"/>
            <a:ext cx="4351358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2200" dirty="0">
                <a:solidFill>
                  <a:schemeClr val="bg1"/>
                </a:solidFill>
              </a:rPr>
              <a:t>A new Force in mobile imaging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ekstvak 12">
            <a:extLst>
              <a:ext uri="{FF2B5EF4-FFF2-40B4-BE49-F238E27FC236}">
                <a16:creationId xmlns:a16="http://schemas.microsoft.com/office/drawing/2014/main" id="{B58E17D6-80FE-E843-8387-2B099466C500}"/>
              </a:ext>
            </a:extLst>
          </p:cNvPr>
          <p:cNvSpPr txBox="1"/>
          <p:nvPr/>
        </p:nvSpPr>
        <p:spPr>
          <a:xfrm>
            <a:off x="786389" y="3242522"/>
            <a:ext cx="466048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095C1"/>
                </a:solidFill>
                <a:effectLst>
                  <a:glow rad="533400">
                    <a:schemeClr val="bg1">
                      <a:alpha val="22000"/>
                    </a:schemeClr>
                  </a:glow>
                </a:effectLst>
              </a:rPr>
              <a:t>Customer Driven Design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095C1"/>
                </a:solidFill>
                <a:effectLst>
                  <a:glow rad="533400">
                    <a:schemeClr val="bg1">
                      <a:alpha val="22000"/>
                    </a:schemeClr>
                  </a:glow>
                </a:effectLst>
              </a:rPr>
              <a:t>MUSICA intelligence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095C1"/>
                </a:solidFill>
                <a:effectLst>
                  <a:glow rad="533400">
                    <a:schemeClr val="bg1">
                      <a:alpha val="22000"/>
                    </a:schemeClr>
                  </a:glow>
                </a:effectLst>
              </a:rPr>
              <a:t>First time right imaging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095C1"/>
                </a:solidFill>
                <a:effectLst>
                  <a:glow rad="533400">
                    <a:schemeClr val="bg1">
                      <a:alpha val="22000"/>
                    </a:schemeClr>
                  </a:glow>
                </a:effectLst>
              </a:rPr>
              <a:t>Streamlined workflow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095C1"/>
                </a:solidFill>
                <a:effectLst>
                  <a:glow rad="533400">
                    <a:schemeClr val="bg1">
                      <a:alpha val="22000"/>
                    </a:schemeClr>
                  </a:glow>
                </a:effectLst>
              </a:rPr>
              <a:t>Enhanced productivity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095C1"/>
                </a:solidFill>
                <a:effectLst>
                  <a:glow rad="533400">
                    <a:schemeClr val="bg1">
                      <a:alpha val="22000"/>
                    </a:schemeClr>
                  </a:glow>
                </a:effectLst>
              </a:rPr>
              <a:t>Excellent ergonomics</a:t>
            </a:r>
            <a:endParaRPr lang="en-US" sz="2400" b="1" dirty="0">
              <a:solidFill>
                <a:srgbClr val="6095C1"/>
              </a:solidFill>
              <a:effectLst>
                <a:glow rad="533400">
                  <a:schemeClr val="bg1">
                    <a:alpha val="22000"/>
                  </a:schemeClr>
                </a:glo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5C85DD-F964-F048-BE82-1FFCD42D3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D6573-644F-874F-9442-DE09DF9DC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39"/>
            <a:ext cx="12192000" cy="68580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798587" y="3053444"/>
            <a:ext cx="429521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22” touch monitor for better image preview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103988" y="1982079"/>
            <a:ext cx="455022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10" tube head display for bedside adjustments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202445" y="5129373"/>
            <a:ext cx="505817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Storage bin: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Anti-theft locking for detectors and remote control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Bluetooth remote exposure switch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Integrated battery </a:t>
            </a:r>
            <a:r>
              <a:rPr lang="en-US" dirty="0">
                <a:solidFill>
                  <a:schemeClr val="bg1"/>
                </a:solidFill>
              </a:rPr>
              <a:t>charger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595198" y="355376"/>
            <a:ext cx="37839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Tube head </a:t>
            </a:r>
            <a:r>
              <a:rPr lang="en-US" dirty="0" smtClean="0">
                <a:solidFill>
                  <a:schemeClr val="bg1"/>
                </a:solidFill>
              </a:rPr>
              <a:t>swiveling </a:t>
            </a:r>
            <a:r>
              <a:rPr lang="en-US" dirty="0">
                <a:solidFill>
                  <a:schemeClr val="bg1"/>
                </a:solidFill>
              </a:rPr>
              <a:t>in all directions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7696" y="3674833"/>
            <a:ext cx="229774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ergonomic power plug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711049" y="2035017"/>
            <a:ext cx="280467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FreeView</a:t>
            </a:r>
            <a:r>
              <a:rPr lang="en-US" dirty="0">
                <a:solidFill>
                  <a:schemeClr val="bg1"/>
                </a:solidFill>
              </a:rPr>
              <a:t> telescopic column</a:t>
            </a:r>
          </a:p>
        </p:txBody>
      </p:sp>
      <p:sp>
        <p:nvSpPr>
          <p:cNvPr id="2" name="Pijl-omlaag 1"/>
          <p:cNvSpPr/>
          <p:nvPr/>
        </p:nvSpPr>
        <p:spPr>
          <a:xfrm rot="8551154">
            <a:off x="5902232" y="1708313"/>
            <a:ext cx="226006" cy="2286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jl-omlaag 14"/>
          <p:cNvSpPr/>
          <p:nvPr/>
        </p:nvSpPr>
        <p:spPr>
          <a:xfrm rot="18889186">
            <a:off x="1191487" y="4090590"/>
            <a:ext cx="226006" cy="2286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>
                <a:solidFill>
                  <a:srgbClr val="6095C1"/>
                </a:solidFill>
              </a:rPr>
              <a:t>Tube head positioning in all directions</a:t>
            </a: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6493794" y="1536175"/>
            <a:ext cx="4969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 smtClean="0"/>
              <a:t>Easy &amp; </a:t>
            </a:r>
            <a:r>
              <a:rPr lang="nl-BE" sz="2000" dirty="0" err="1" smtClean="0"/>
              <a:t>flexible</a:t>
            </a:r>
            <a:r>
              <a:rPr lang="nl-BE" sz="2000" dirty="0" smtClean="0"/>
              <a:t> </a:t>
            </a:r>
            <a:r>
              <a:rPr lang="nl-BE" sz="2000" dirty="0" err="1" smtClean="0"/>
              <a:t>swiveling</a:t>
            </a:r>
            <a:r>
              <a:rPr lang="nl-BE" sz="2000" dirty="0" smtClean="0"/>
              <a:t> </a:t>
            </a:r>
            <a:r>
              <a:rPr lang="nl-BE" sz="2000" dirty="0"/>
              <a:t>of tube head in all </a:t>
            </a:r>
            <a:br>
              <a:rPr lang="nl-BE" sz="2000" dirty="0"/>
            </a:br>
            <a:r>
              <a:rPr lang="nl-BE" sz="2000" dirty="0"/>
              <a:t>3 axes for precision positioning </a:t>
            </a:r>
            <a:r>
              <a:rPr lang="nl-BE" sz="2000" dirty="0" smtClean="0"/>
              <a:t>(</a:t>
            </a:r>
            <a:r>
              <a:rPr lang="nl-BE" sz="2000" dirty="0" err="1" smtClean="0"/>
              <a:t>ZeroForce</a:t>
            </a:r>
            <a:r>
              <a:rPr lang="nl-BE" sz="2000" dirty="0"/>
              <a:t>)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Excellent freedom of positioning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Collimator rotation can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 smtClean="0"/>
              <a:t>done</a:t>
            </a:r>
            <a:r>
              <a:rPr lang="nl-BE" sz="2000" dirty="0" smtClean="0"/>
              <a:t> </a:t>
            </a:r>
            <a:r>
              <a:rPr lang="nl-BE" sz="2000" dirty="0" err="1" smtClean="0"/>
              <a:t>while</a:t>
            </a:r>
            <a:r>
              <a:rPr lang="nl-BE" sz="2000" dirty="0" smtClean="0"/>
              <a:t> </a:t>
            </a:r>
            <a:r>
              <a:rPr lang="nl-BE" sz="2000" dirty="0" err="1" smtClean="0"/>
              <a:t>swiveling</a:t>
            </a:r>
            <a:r>
              <a:rPr lang="nl-BE" sz="2000" dirty="0" smtClean="0"/>
              <a:t> </a:t>
            </a:r>
            <a:r>
              <a:rPr lang="nl-BE" sz="2000" dirty="0" err="1" smtClean="0"/>
              <a:t>the</a:t>
            </a:r>
            <a:r>
              <a:rPr lang="nl-BE" sz="2000" dirty="0" smtClean="0"/>
              <a:t> </a:t>
            </a:r>
            <a:r>
              <a:rPr lang="nl-BE" sz="2000" dirty="0"/>
              <a:t>tube head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Outstanding patient and operator comfort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A34ECD1-2557-7C43-8002-8BC6CC6F8C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r="11226"/>
          <a:stretch/>
        </p:blipFill>
        <p:spPr>
          <a:xfrm>
            <a:off x="-2" y="1114097"/>
            <a:ext cx="6096001" cy="5743903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36F385-94F6-E54E-A64A-D3BF60158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6F1D1B6-CA64-D44B-9937-F36DFCD8A388}"/>
              </a:ext>
            </a:extLst>
          </p:cNvPr>
          <p:cNvGrpSpPr/>
          <p:nvPr/>
        </p:nvGrpSpPr>
        <p:grpSpPr>
          <a:xfrm>
            <a:off x="6936817" y="4616444"/>
            <a:ext cx="2237327" cy="369332"/>
            <a:chOff x="6936817" y="4616444"/>
            <a:chExt cx="2237327" cy="369332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861298E-54DA-2A40-AAA2-CAAAD49CE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36817" y="4689061"/>
              <a:ext cx="208626" cy="208626"/>
            </a:xfrm>
            <a:prstGeom prst="rect">
              <a:avLst/>
            </a:prstGeom>
          </p:spPr>
        </p:pic>
        <p:sp>
          <p:nvSpPr>
            <p:cNvPr id="25" name="Tekstvak 1">
              <a:extLst>
                <a:ext uri="{FF2B5EF4-FFF2-40B4-BE49-F238E27FC236}">
                  <a16:creationId xmlns:a16="http://schemas.microsoft.com/office/drawing/2014/main" id="{4A9026E3-6ED2-9349-AE6F-5BC3A652FCA2}"/>
                </a:ext>
              </a:extLst>
            </p:cNvPr>
            <p:cNvSpPr txBox="1"/>
            <p:nvPr/>
          </p:nvSpPr>
          <p:spPr>
            <a:xfrm>
              <a:off x="7165539" y="4616444"/>
              <a:ext cx="2008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6095C1"/>
                </a:buClr>
                <a:buSzPct val="75000"/>
              </a:pPr>
              <a:r>
                <a:rPr lang="nl-BE" dirty="0">
                  <a:solidFill>
                    <a:srgbClr val="6095C1"/>
                  </a:solidFill>
                  <a:hlinkClick r:id="rId6"/>
                </a:rPr>
                <a:t>Watch the video</a:t>
              </a:r>
              <a:endParaRPr lang="nl-BE" dirty="0">
                <a:solidFill>
                  <a:srgbClr val="6095C1"/>
                </a:solidFill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095C1"/>
                </a:solidFill>
              </a:rPr>
              <a:t>10" display for bedside adjustments</a:t>
            </a: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6493794" y="1536175"/>
            <a:ext cx="49695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10-inch tube head display, for bedside adjustments from the tube head</a:t>
            </a:r>
            <a:br>
              <a:rPr lang="nl-BE" sz="2000" dirty="0"/>
            </a:b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 err="1" smtClean="0"/>
              <a:t>Convenient</a:t>
            </a:r>
            <a:r>
              <a:rPr lang="nl-BE" sz="2000" dirty="0" smtClean="0"/>
              <a:t> </a:t>
            </a:r>
            <a:r>
              <a:rPr lang="nl-BE" sz="2000" dirty="0"/>
              <a:t>access to information on patient data and generator settings 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Excellent image preview, images can </a:t>
            </a:r>
            <a:br>
              <a:rPr lang="nl-BE" sz="2000" dirty="0"/>
            </a:br>
            <a:r>
              <a:rPr lang="nl-BE" sz="2000" dirty="0"/>
              <a:t>be verified right away to be sure no retakes are </a:t>
            </a:r>
            <a:r>
              <a:rPr lang="nl-BE" sz="2000" dirty="0" err="1"/>
              <a:t>required</a:t>
            </a:r>
            <a:r>
              <a:rPr lang="nl-BE" sz="2000" dirty="0"/>
              <a:t> </a:t>
            </a:r>
            <a:endParaRPr lang="nl-BE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dirty="0"/>
              <a:t>Tube/detector alignment tool</a:t>
            </a:r>
          </a:p>
          <a:p>
            <a:pPr>
              <a:buClr>
                <a:srgbClr val="6095C1"/>
              </a:buClr>
              <a:buSzPct val="75000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A34ECD1-2557-7C43-8002-8BC6CC6F8C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t="1757" r="8710"/>
          <a:stretch/>
        </p:blipFill>
        <p:spPr>
          <a:xfrm>
            <a:off x="-2" y="1114097"/>
            <a:ext cx="6096001" cy="5743903"/>
          </a:xfr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390EC9A-B910-4F47-8176-65872788C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E3F4F68-0149-054C-B445-1555BF8E1CF0}"/>
              </a:ext>
            </a:extLst>
          </p:cNvPr>
          <p:cNvGrpSpPr/>
          <p:nvPr/>
        </p:nvGrpSpPr>
        <p:grpSpPr>
          <a:xfrm>
            <a:off x="6906672" y="5194835"/>
            <a:ext cx="2237327" cy="369332"/>
            <a:chOff x="6936817" y="4616444"/>
            <a:chExt cx="2237327" cy="369332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EB6FFE3-AB7E-DA40-8FD2-FF7035ABA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36817" y="4689061"/>
              <a:ext cx="208626" cy="208626"/>
            </a:xfrm>
            <a:prstGeom prst="rect">
              <a:avLst/>
            </a:prstGeom>
          </p:spPr>
        </p:pic>
        <p:sp>
          <p:nvSpPr>
            <p:cNvPr id="10" name="Tekstvak 1">
              <a:extLst>
                <a:ext uri="{FF2B5EF4-FFF2-40B4-BE49-F238E27FC236}">
                  <a16:creationId xmlns:a16="http://schemas.microsoft.com/office/drawing/2014/main" id="{721734FC-2C58-AF43-9895-06C4280E0020}"/>
                </a:ext>
              </a:extLst>
            </p:cNvPr>
            <p:cNvSpPr txBox="1"/>
            <p:nvPr/>
          </p:nvSpPr>
          <p:spPr>
            <a:xfrm>
              <a:off x="7165539" y="4616444"/>
              <a:ext cx="2008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6095C1"/>
                </a:buClr>
                <a:buSzPct val="75000"/>
              </a:pPr>
              <a:r>
                <a:rPr lang="nl-BE" dirty="0">
                  <a:solidFill>
                    <a:srgbClr val="6095C1"/>
                  </a:solidFill>
                  <a:hlinkClick r:id="rId6"/>
                </a:rPr>
                <a:t>Watch the video</a:t>
              </a:r>
              <a:endParaRPr lang="nl-BE" dirty="0">
                <a:solidFill>
                  <a:srgbClr val="6095C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5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>
                <a:solidFill>
                  <a:srgbClr val="6095C1"/>
                </a:solidFill>
              </a:rPr>
              <a:t>22” touch monitor for image preview</a:t>
            </a: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6493794" y="1536175"/>
            <a:ext cx="4969544" cy="425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The monitor’s viewing angle can be adjusted as necessary, to eliminate </a:t>
            </a:r>
            <a:br>
              <a:rPr lang="nl-BE" sz="2000" dirty="0"/>
            </a:br>
            <a:r>
              <a:rPr lang="nl-BE" sz="2000" dirty="0"/>
              <a:t>glare and light reflection 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The DR 100s comes standard with the MUSICA Workstation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Broad range of features and tools available</a:t>
            </a:r>
          </a:p>
          <a:p>
            <a:pPr marL="800100" lvl="1" indent="-342900">
              <a:lnSpc>
                <a:spcPct val="150000"/>
              </a:lnSpc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nl-BE" dirty="0"/>
              <a:t>touch-enabled intuitive interface</a:t>
            </a:r>
          </a:p>
          <a:p>
            <a:pPr marL="800100" lvl="1" indent="-342900">
              <a:lnSpc>
                <a:spcPct val="120000"/>
              </a:lnSpc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nl-BE" dirty="0"/>
              <a:t>fast previews </a:t>
            </a:r>
          </a:p>
          <a:p>
            <a:pPr marL="800100" lvl="1" indent="-342900">
              <a:lnSpc>
                <a:spcPct val="120000"/>
              </a:lnSpc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nl-BE" dirty="0"/>
              <a:t>vast number of exam presets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>
              <a:buClr>
                <a:srgbClr val="6095C1"/>
              </a:buClr>
              <a:buSzPct val="75000"/>
            </a:pPr>
            <a:r>
              <a:rPr lang="nl-BE" sz="2000" dirty="0"/>
              <a:t>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A34ECD1-2557-7C43-8002-8BC6CC6F8C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3116" r="13922"/>
          <a:stretch/>
        </p:blipFill>
        <p:spPr>
          <a:xfrm>
            <a:off x="-2" y="1114097"/>
            <a:ext cx="6096001" cy="5743898"/>
          </a:xfr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E01A625-1010-0A48-B17F-6EFF3D25E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sp>
        <p:nvSpPr>
          <p:cNvPr id="13" name="Tekstvak 1">
            <a:extLst>
              <a:ext uri="{FF2B5EF4-FFF2-40B4-BE49-F238E27FC236}">
                <a16:creationId xmlns:a16="http://schemas.microsoft.com/office/drawing/2014/main" id="{05FAFC93-5199-7C4B-9416-3238DE97A2FE}"/>
              </a:ext>
            </a:extLst>
          </p:cNvPr>
          <p:cNvSpPr txBox="1"/>
          <p:nvPr/>
        </p:nvSpPr>
        <p:spPr>
          <a:xfrm>
            <a:off x="7165539" y="5374571"/>
            <a:ext cx="200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095C1"/>
              </a:buClr>
              <a:buSzPct val="75000"/>
            </a:pPr>
            <a:endParaRPr lang="nl-BE" dirty="0">
              <a:solidFill>
                <a:srgbClr val="6095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>
                <a:solidFill>
                  <a:srgbClr val="6095C1"/>
                </a:solidFill>
              </a:rPr>
              <a:t>MUSICA Nerve Center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A34ECD1-2557-7C43-8002-8BC6CC6F8C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5728" r="22109"/>
          <a:stretch/>
        </p:blipFill>
        <p:spPr>
          <a:xfrm>
            <a:off x="-2" y="1114097"/>
            <a:ext cx="6096001" cy="5743903"/>
          </a:xfr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1">
            <a:extLst>
              <a:ext uri="{FF2B5EF4-FFF2-40B4-BE49-F238E27FC236}">
                <a16:creationId xmlns:a16="http://schemas.microsoft.com/office/drawing/2014/main" id="{37D62554-8885-0C44-88E4-7977D672862C}"/>
              </a:ext>
            </a:extLst>
          </p:cNvPr>
          <p:cNvSpPr txBox="1"/>
          <p:nvPr/>
        </p:nvSpPr>
        <p:spPr>
          <a:xfrm>
            <a:off x="6493794" y="1536175"/>
            <a:ext cx="4969544" cy="48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Automatically adds exposure parameters used to the digital image file</a:t>
            </a:r>
          </a:p>
          <a:p>
            <a:pPr>
              <a:buClr>
                <a:srgbClr val="6095C1"/>
              </a:buClr>
              <a:buSzPct val="75000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Communicates data seamlessly with </a:t>
            </a:r>
            <a:br>
              <a:rPr lang="nl-BE" sz="2000" dirty="0"/>
            </a:br>
            <a:r>
              <a:rPr lang="nl-BE" sz="2000" dirty="0" smtClean="0"/>
              <a:t>RIS/HIS </a:t>
            </a:r>
            <a:r>
              <a:rPr lang="nl-BE" sz="2000" dirty="0" err="1" smtClean="0"/>
              <a:t>and</a:t>
            </a:r>
            <a:r>
              <a:rPr lang="nl-BE" sz="2000" dirty="0" smtClean="0"/>
              <a:t> PACS</a:t>
            </a: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 err="1" smtClean="0"/>
              <a:t>Modality</a:t>
            </a:r>
            <a:r>
              <a:rPr lang="nl-BE" sz="2000" dirty="0" smtClean="0"/>
              <a:t> workflow data entry </a:t>
            </a:r>
            <a:r>
              <a:rPr lang="nl-BE" sz="2000" dirty="0" err="1" smtClean="0"/>
              <a:t>reduces</a:t>
            </a:r>
            <a:r>
              <a:rPr lang="nl-BE" sz="2000" dirty="0" smtClean="0"/>
              <a:t> risk of </a:t>
            </a:r>
            <a:r>
              <a:rPr lang="nl-BE" sz="2000" dirty="0" err="1" smtClean="0"/>
              <a:t>typographical</a:t>
            </a:r>
            <a:r>
              <a:rPr lang="nl-BE" sz="2000" dirty="0" smtClean="0"/>
              <a:t> </a:t>
            </a:r>
            <a:r>
              <a:rPr lang="nl-BE" sz="2000" dirty="0"/>
              <a:t>errors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WIFI access at the patient bedside</a:t>
            </a:r>
          </a:p>
          <a:p>
            <a:pPr marL="800100" lvl="1" indent="-342900">
              <a:lnSpc>
                <a:spcPct val="150000"/>
              </a:lnSpc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nl-BE" dirty="0"/>
              <a:t>increased exam efficiency</a:t>
            </a:r>
          </a:p>
          <a:p>
            <a:pPr marL="800100" lvl="1" indent="-342900">
              <a:lnSpc>
                <a:spcPct val="120000"/>
              </a:lnSpc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nl-BE" dirty="0"/>
              <a:t>faster access to images for diagnosis </a:t>
            </a:r>
            <a:br>
              <a:rPr lang="nl-BE" dirty="0"/>
            </a:br>
            <a:r>
              <a:rPr lang="nl-BE" dirty="0"/>
              <a:t>and clinical review. </a:t>
            </a: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>
              <a:buClr>
                <a:srgbClr val="6095C1"/>
              </a:buClr>
              <a:buSzPct val="75000"/>
            </a:pPr>
            <a:r>
              <a:rPr lang="nl-BE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4B3D49-2433-574A-A773-524D594BA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>
                <a:solidFill>
                  <a:srgbClr val="6095C1"/>
                </a:solidFill>
              </a:rPr>
              <a:t>Excellent ergonomics</a:t>
            </a: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6493794" y="1536175"/>
            <a:ext cx="49695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Measures only 58cm/22,8 inch wide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Power plug positioned at a convenient </a:t>
            </a:r>
            <a:br>
              <a:rPr lang="nl-BE" sz="2000" dirty="0"/>
            </a:br>
            <a:r>
              <a:rPr lang="nl-BE" sz="2000" dirty="0"/>
              <a:t>75 cm above the floor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Height adjustable driving handle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Storage for sanitizer wraps, gloves and hand sanitizer integrated  into the cover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Light weight unit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>
              <a:buClr>
                <a:srgbClr val="6095C1"/>
              </a:buClr>
              <a:buSzPct val="75000"/>
            </a:pPr>
            <a:r>
              <a:rPr lang="nl-BE" sz="2000" dirty="0"/>
              <a:t>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A34ECD1-2557-7C43-8002-8BC6CC6F8C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390" r="11905"/>
          <a:stretch/>
        </p:blipFill>
        <p:spPr>
          <a:xfrm>
            <a:off x="-2" y="1114097"/>
            <a:ext cx="6096001" cy="574390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0A03E9-DB9D-8D4D-BACD-40055467FC57}"/>
              </a:ext>
            </a:extLst>
          </p:cNvPr>
          <p:cNvSpPr/>
          <p:nvPr/>
        </p:nvSpPr>
        <p:spPr>
          <a:xfrm>
            <a:off x="-1" y="4000555"/>
            <a:ext cx="6095999" cy="72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5FC09D-0093-294F-85C9-4143F8A3F6CD}"/>
              </a:ext>
            </a:extLst>
          </p:cNvPr>
          <p:cNvSpPr/>
          <p:nvPr/>
        </p:nvSpPr>
        <p:spPr>
          <a:xfrm rot="5400000">
            <a:off x="1317302" y="2538262"/>
            <a:ext cx="2922797" cy="7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ADDFE30-45E8-0D49-B20F-78610D97C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fa">
  <a:themeElements>
    <a:clrScheme name="Agfa Group - Powerpoint Style">
      <a:dk1>
        <a:srgbClr val="989898"/>
      </a:dk1>
      <a:lt1>
        <a:srgbClr val="FFFFFF"/>
      </a:lt1>
      <a:dk2>
        <a:srgbClr val="989898"/>
      </a:dk2>
      <a:lt2>
        <a:srgbClr val="E7E6E6"/>
      </a:lt2>
      <a:accent1>
        <a:srgbClr val="EE3024"/>
      </a:accent1>
      <a:accent2>
        <a:srgbClr val="2EB8C3"/>
      </a:accent2>
      <a:accent3>
        <a:srgbClr val="93A749"/>
      </a:accent3>
      <a:accent4>
        <a:srgbClr val="FFC000"/>
      </a:accent4>
      <a:accent5>
        <a:srgbClr val="517FB1"/>
      </a:accent5>
      <a:accent6>
        <a:srgbClr val="1B304B"/>
      </a:accent6>
      <a:hlink>
        <a:srgbClr val="6095C1"/>
      </a:hlink>
      <a:folHlink>
        <a:srgbClr val="C4549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sterfile" id="{5D7E7B6C-DED5-EE4B-94A3-A9ACA9D8DBBC}" vid="{55F0E81C-F8E0-A542-9BDC-41322A3A6C1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6242</TotalTime>
  <Words>383</Words>
  <Application>Microsoft Office PowerPoint</Application>
  <PresentationFormat>Breedbeeld</PresentationFormat>
  <Paragraphs>161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Bosis for Agfa Light</vt:lpstr>
      <vt:lpstr>Calibri</vt:lpstr>
      <vt:lpstr>Wingdings</vt:lpstr>
      <vt:lpstr>Agfa</vt:lpstr>
      <vt:lpstr>PowerPoint-presentatie</vt:lpstr>
      <vt:lpstr>Mobile DR concerns</vt:lpstr>
      <vt:lpstr>PowerPoint-presentatie</vt:lpstr>
      <vt:lpstr>PowerPoint-presentatie</vt:lpstr>
      <vt:lpstr>Tube head positioning in all directions</vt:lpstr>
      <vt:lpstr>10" display for bedside adjustments</vt:lpstr>
      <vt:lpstr>22” touch monitor for image preview</vt:lpstr>
      <vt:lpstr>MUSICA Nerve Center</vt:lpstr>
      <vt:lpstr>Excellent ergonomics</vt:lpstr>
      <vt:lpstr>FreeView telescopic column</vt:lpstr>
      <vt:lpstr>The devil is in the details</vt:lpstr>
      <vt:lpstr>DR 100s solutions</vt:lpstr>
      <vt:lpstr>DR: Raising the bar by lowering the dose</vt:lpstr>
      <vt:lpstr>PowerPoint-presentatie</vt:lpstr>
    </vt:vector>
  </TitlesOfParts>
  <Manager/>
  <Company>Agfa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Jacobs , Johan</dc:creator>
  <cp:keywords/>
  <dc:description/>
  <cp:lastModifiedBy>Baten , Birgitte</cp:lastModifiedBy>
  <cp:revision>358</cp:revision>
  <cp:lastPrinted>2019-05-02T11:10:02Z</cp:lastPrinted>
  <dcterms:created xsi:type="dcterms:W3CDTF">2018-01-19T12:17:25Z</dcterms:created>
  <dcterms:modified xsi:type="dcterms:W3CDTF">2019-11-21T10:34:39Z</dcterms:modified>
  <cp:category/>
</cp:coreProperties>
</file>